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3648" r:id="rId1"/>
  </p:sldMasterIdLst>
  <p:notesMasterIdLst>
    <p:notesMasterId r:id="rId21"/>
  </p:notesMasterIdLst>
  <p:handoutMasterIdLst>
    <p:handoutMasterId r:id="rId22"/>
  </p:handoutMasterIdLst>
  <p:sldIdLst>
    <p:sldId id="259" r:id="rId2"/>
    <p:sldId id="482" r:id="rId3"/>
    <p:sldId id="445" r:id="rId4"/>
    <p:sldId id="490" r:id="rId5"/>
    <p:sldId id="491" r:id="rId6"/>
    <p:sldId id="446" r:id="rId7"/>
    <p:sldId id="516" r:id="rId8"/>
    <p:sldId id="518" r:id="rId9"/>
    <p:sldId id="519" r:id="rId10"/>
    <p:sldId id="521" r:id="rId11"/>
    <p:sldId id="522" r:id="rId12"/>
    <p:sldId id="524" r:id="rId13"/>
    <p:sldId id="523" r:id="rId14"/>
    <p:sldId id="488" r:id="rId15"/>
    <p:sldId id="429" r:id="rId16"/>
    <p:sldId id="442" r:id="rId17"/>
    <p:sldId id="382" r:id="rId18"/>
    <p:sldId id="383" r:id="rId19"/>
    <p:sldId id="277"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79CC93D-E52E-4D84-901B-11D7331DD495}">
          <p14:sldIdLst>
            <p14:sldId id="259"/>
            <p14:sldId id="482"/>
          </p14:sldIdLst>
        </p14:section>
        <p14:section name="Overview and Objectives" id="{ABA716BF-3A5C-4ADB-94C9-CFEF84EBA240}">
          <p14:sldIdLst>
            <p14:sldId id="445"/>
            <p14:sldId id="490"/>
            <p14:sldId id="491"/>
            <p14:sldId id="446"/>
            <p14:sldId id="516"/>
            <p14:sldId id="518"/>
            <p14:sldId id="519"/>
            <p14:sldId id="521"/>
            <p14:sldId id="522"/>
            <p14:sldId id="524"/>
            <p14:sldId id="523"/>
            <p14:sldId id="488"/>
            <p14:sldId id="429"/>
            <p14:sldId id="442"/>
            <p14:sldId id="382"/>
            <p14:sldId id="383"/>
            <p14:sldId id="277"/>
          </p14:sldIdLst>
        </p14:section>
        <p14:section name="Appendix" id="{3F78B471-41DA-46F2-A8E4-97E471896AB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3300"/>
    <a:srgbClr val="009ED6"/>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Aucun style, aucune grill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Style à thème 1 - Accentuation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Style à thème 1 - Accentuation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Style à thème 1 - Accentuation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Style à thème 1 - Accentuation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08FB837D-C827-4EFA-A057-4D05807E0F7C}" styleName="Style à thème 1 - Accentuation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Style moyen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616DA210-FB5B-4158-B5E0-FEB733F419BA}" styleName="Style clair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D7AC3CCA-C797-4891-BE02-D94E43425B78}" styleName="Style moyen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E9639D4-E3E2-4D34-9284-5A2195B3D0D7}" styleName="Style clair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2833802-FEF1-4C79-8D5D-14CF1EAF98D9}" styleName="Style léger 2 - Accentuation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Style léger 2 - Accentuation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Style léger 2 - Accentuation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e léger 2 - Accentuation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0424" autoAdjust="0"/>
  </p:normalViewPr>
  <p:slideViewPr>
    <p:cSldViewPr>
      <p:cViewPr varScale="1">
        <p:scale>
          <a:sx n="72" d="100"/>
          <a:sy n="72" d="100"/>
        </p:scale>
        <p:origin x="1350" y="78"/>
      </p:cViewPr>
      <p:guideLst>
        <p:guide orient="horz" pos="2160"/>
        <p:guide pos="2880"/>
      </p:guideLst>
    </p:cSldViewPr>
  </p:slideViewPr>
  <p:notesTextViewPr>
    <p:cViewPr>
      <p:scale>
        <a:sx n="100" d="100"/>
        <a:sy n="100" d="100"/>
      </p:scale>
      <p:origin x="0" y="0"/>
    </p:cViewPr>
  </p:notesTextViewPr>
  <p:sorterViewPr>
    <p:cViewPr>
      <p:scale>
        <a:sx n="154" d="100"/>
        <a:sy n="154" d="100"/>
      </p:scale>
      <p:origin x="0" y="0"/>
    </p:cViewPr>
  </p:sorterViewPr>
  <p:notesViewPr>
    <p:cSldViewPr>
      <p:cViewPr varScale="1">
        <p:scale>
          <a:sx n="83" d="100"/>
          <a:sy n="83" d="100"/>
        </p:scale>
        <p:origin x="-3144"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dirty="0"/>
              <a:t>GRAPHIQUE</a:t>
            </a:r>
            <a:r>
              <a:rPr lang="fr-FR" baseline="0" dirty="0"/>
              <a:t> DE LA PHASE PILOTE</a:t>
            </a:r>
            <a:endParaRPr lang="fr-FR"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tx>
            <c:strRef>
              <c:f>'POPULATION INS 2017 ET 2018'!$Q$5</c:f>
              <c:strCache>
                <c:ptCount val="1"/>
                <c:pt idx="0">
                  <c:v>EFFECTIF TOTAL ELIGIBLE</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'POPULATION INS 2017 ET 2018'!$Q$6:$Q$10</c:f>
              <c:numCache>
                <c:formatCode>General</c:formatCode>
                <c:ptCount val="5"/>
                <c:pt idx="2" formatCode="#,##0">
                  <c:v>13827</c:v>
                </c:pt>
              </c:numCache>
            </c:numRef>
          </c:val>
          <c:extLst>
            <c:ext xmlns:c16="http://schemas.microsoft.com/office/drawing/2014/chart" uri="{C3380CC4-5D6E-409C-BE32-E72D297353CC}">
              <c16:uniqueId val="{00000000-F411-4033-8206-EA8EF1346663}"/>
            </c:ext>
          </c:extLst>
        </c:ser>
        <c:ser>
          <c:idx val="1"/>
          <c:order val="1"/>
          <c:tx>
            <c:strRef>
              <c:f>'POPULATION INS 2017 ET 2018'!$R$5</c:f>
              <c:strCache>
                <c:ptCount val="1"/>
                <c:pt idx="0">
                  <c:v>NOMBRE DE FEMMES EN AGE DE PROCREER (15-49 ANS)</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'POPULATION INS 2017 ET 2018'!$R$6:$R$10</c:f>
              <c:numCache>
                <c:formatCode>General</c:formatCode>
                <c:ptCount val="5"/>
                <c:pt idx="2" formatCode="#,##0">
                  <c:v>3039</c:v>
                </c:pt>
              </c:numCache>
            </c:numRef>
          </c:val>
          <c:extLst>
            <c:ext xmlns:c16="http://schemas.microsoft.com/office/drawing/2014/chart" uri="{C3380CC4-5D6E-409C-BE32-E72D297353CC}">
              <c16:uniqueId val="{00000001-F411-4033-8206-EA8EF1346663}"/>
            </c:ext>
          </c:extLst>
        </c:ser>
        <c:ser>
          <c:idx val="2"/>
          <c:order val="2"/>
          <c:tx>
            <c:strRef>
              <c:f>'POPULATION INS 2017 ET 2018'!$S$5</c:f>
              <c:strCache>
                <c:ptCount val="1"/>
                <c:pt idx="0">
                  <c:v> NOMBRE D'ENFANTS DE -  5 ANS</c:v>
                </c:pt>
              </c:strCache>
            </c:strRef>
          </c:tx>
          <c:spPr>
            <a:solidFill>
              <a:schemeClr val="accent3">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'POPULATION INS 2017 ET 2018'!$S$6:$S$10</c:f>
              <c:numCache>
                <c:formatCode>General</c:formatCode>
                <c:ptCount val="5"/>
                <c:pt idx="2" formatCode="#,##0">
                  <c:v>2213</c:v>
                </c:pt>
              </c:numCache>
            </c:numRef>
          </c:val>
          <c:extLst>
            <c:ext xmlns:c16="http://schemas.microsoft.com/office/drawing/2014/chart" uri="{C3380CC4-5D6E-409C-BE32-E72D297353CC}">
              <c16:uniqueId val="{00000002-F411-4033-8206-EA8EF1346663}"/>
            </c:ext>
          </c:extLst>
        </c:ser>
        <c:ser>
          <c:idx val="3"/>
          <c:order val="3"/>
          <c:tx>
            <c:strRef>
              <c:f>'POPULATION INS 2017 ET 2018'!$T$5</c:f>
              <c:strCache>
                <c:ptCount val="1"/>
                <c:pt idx="0">
                  <c:v>TOTAL BENEFICIAIRES DU PAD</c:v>
                </c:pt>
              </c:strCache>
            </c:strRef>
          </c:tx>
          <c:spPr>
            <a:solidFill>
              <a:schemeClr val="accent4">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val>
            <c:numRef>
              <c:f>'POPULATION INS 2017 ET 2018'!$T$6:$T$10</c:f>
              <c:numCache>
                <c:formatCode>General</c:formatCode>
                <c:ptCount val="5"/>
                <c:pt idx="2" formatCode="#,##0">
                  <c:v>5252</c:v>
                </c:pt>
              </c:numCache>
            </c:numRef>
          </c:val>
          <c:extLst>
            <c:ext xmlns:c16="http://schemas.microsoft.com/office/drawing/2014/chart" uri="{C3380CC4-5D6E-409C-BE32-E72D297353CC}">
              <c16:uniqueId val="{00000003-F411-4033-8206-EA8EF1346663}"/>
            </c:ext>
          </c:extLst>
        </c:ser>
        <c:dLbls>
          <c:dLblPos val="inEnd"/>
          <c:showLegendKey val="0"/>
          <c:showVal val="1"/>
          <c:showCatName val="0"/>
          <c:showSerName val="0"/>
          <c:showPercent val="0"/>
          <c:showBubbleSize val="0"/>
        </c:dLbls>
        <c:gapWidth val="65"/>
        <c:axId val="-849328992"/>
        <c:axId val="-849326272"/>
      </c:barChart>
      <c:catAx>
        <c:axId val="-849328992"/>
        <c:scaling>
          <c:orientation val="minMax"/>
        </c:scaling>
        <c:delete val="0"/>
        <c:axPos val="b"/>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849326272"/>
        <c:crosses val="autoZero"/>
        <c:auto val="1"/>
        <c:lblAlgn val="ctr"/>
        <c:lblOffset val="100"/>
        <c:noMultiLvlLbl val="0"/>
      </c:catAx>
      <c:valAx>
        <c:axId val="-84932627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849328992"/>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900" b="0" i="0" u="none" strike="noStrike" kern="1200" baseline="0">
              <a:solidFill>
                <a:schemeClr val="dk1">
                  <a:lumMod val="75000"/>
                  <a:lumOff val="25000"/>
                </a:schemeClr>
              </a:solidFill>
              <a:latin typeface="+mn-lt"/>
              <a:ea typeface="+mn-ea"/>
              <a:cs typeface="+mn-cs"/>
            </a:defRPr>
          </a:pPr>
          <a:endParaRPr lang="fr-FR"/>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fr-FR" dirty="0"/>
              <a:t>GRAPHIQUE DE LA MISE A ECHELLES DES</a:t>
            </a:r>
            <a:r>
              <a:rPr lang="fr-FR" baseline="0" dirty="0"/>
              <a:t> 4 PREFECTURES</a:t>
            </a:r>
            <a:endParaRPr lang="fr-FR" dirty="0"/>
          </a:p>
        </c:rich>
      </c:tx>
      <c:overlay val="0"/>
      <c:spPr>
        <a:noFill/>
        <a:ln>
          <a:noFill/>
        </a:ln>
        <a:effectLst/>
      </c:spPr>
      <c:txPr>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endParaRPr lang="fr-FR"/>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lt1"/>
                    </a:solidFill>
                    <a:latin typeface="+mn-lt"/>
                    <a:ea typeface="+mn-ea"/>
                    <a:cs typeface="+mn-cs"/>
                  </a:defRPr>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'POPULATION INS 2017 ET 2018'!$M$26:$P$26</c:f>
              <c:strCache>
                <c:ptCount val="4"/>
                <c:pt idx="0">
                  <c:v>EFFECTIF ELIGIBLE</c:v>
                </c:pt>
                <c:pt idx="1">
                  <c:v>NOMBRE DE FEMMES EN AGE DE PROCREER (15-49 ANSà </c:v>
                </c:pt>
                <c:pt idx="2">
                  <c:v>NOMBRE D'ENFANTS DE -  5 ANS </c:v>
                </c:pt>
                <c:pt idx="3">
                  <c:v>TOTAL BENEFICIAIRES DIRECTS PAD </c:v>
                </c:pt>
              </c:strCache>
            </c:strRef>
          </c:cat>
          <c:val>
            <c:numRef>
              <c:f>'POPULATION INS 2017 ET 2018'!$M$27:$P$27</c:f>
              <c:numCache>
                <c:formatCode>#,##0</c:formatCode>
                <c:ptCount val="4"/>
                <c:pt idx="0">
                  <c:v>16858</c:v>
                </c:pt>
                <c:pt idx="1">
                  <c:v>4226</c:v>
                </c:pt>
                <c:pt idx="2">
                  <c:v>3074</c:v>
                </c:pt>
                <c:pt idx="3">
                  <c:v>7300</c:v>
                </c:pt>
              </c:numCache>
            </c:numRef>
          </c:val>
          <c:extLst>
            <c:ext xmlns:c16="http://schemas.microsoft.com/office/drawing/2014/chart" uri="{C3380CC4-5D6E-409C-BE32-E72D297353CC}">
              <c16:uniqueId val="{00000000-BC69-49C8-AE23-C3EA764F34FE}"/>
            </c:ext>
          </c:extLst>
        </c:ser>
        <c:dLbls>
          <c:dLblPos val="inEnd"/>
          <c:showLegendKey val="0"/>
          <c:showVal val="1"/>
          <c:showCatName val="0"/>
          <c:showSerName val="0"/>
          <c:showPercent val="0"/>
          <c:showBubbleSize val="0"/>
        </c:dLbls>
        <c:gapWidth val="65"/>
        <c:axId val="-837918592"/>
        <c:axId val="-837918048"/>
      </c:barChart>
      <c:catAx>
        <c:axId val="-83791859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fr-FR"/>
          </a:p>
        </c:txPr>
        <c:crossAx val="-837918048"/>
        <c:crosses val="autoZero"/>
        <c:auto val="1"/>
        <c:lblAlgn val="ctr"/>
        <c:lblOffset val="100"/>
        <c:noMultiLvlLbl val="0"/>
      </c:catAx>
      <c:valAx>
        <c:axId val="-83791804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837918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83FDC75-7F73-4A4A-A77C-09AADF00E0EA}" type="datetimeFigureOut">
              <a:rPr lang="en-US" smtClean="0"/>
              <a:pPr/>
              <a:t>2/14/2019</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59226BF-1F13-42D3-80DC-373E7ADD1EBC}" type="slidenum">
              <a:rPr lang="en-US" smtClean="0"/>
              <a:pPr/>
              <a:t>‹N°›</a:t>
            </a:fld>
            <a:endParaRPr lang="en-US" dirty="0"/>
          </a:p>
        </p:txBody>
      </p:sp>
    </p:spTree>
    <p:extLst>
      <p:ext uri="{BB962C8B-B14F-4D97-AF65-F5344CB8AC3E}">
        <p14:creationId xmlns:p14="http://schemas.microsoft.com/office/powerpoint/2010/main" val="2920786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AEF76B-3757-4A0B-AF93-28494465C1DD}" type="datetimeFigureOut">
              <a:rPr lang="en-US" smtClean="0"/>
              <a:pPr/>
              <a:t>2/14/2019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693FD4-8F83-4EF7-AC3F-0DC0388986B0}" type="slidenum">
              <a:rPr lang="en-US" smtClean="0"/>
              <a:pPr/>
              <a:t>‹N°›</a:t>
            </a:fld>
            <a:endParaRPr lang="en-US" dirty="0"/>
          </a:p>
        </p:txBody>
      </p:sp>
    </p:spTree>
    <p:extLst>
      <p:ext uri="{BB962C8B-B14F-4D97-AF65-F5344CB8AC3E}">
        <p14:creationId xmlns:p14="http://schemas.microsoft.com/office/powerpoint/2010/main" val="3301243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This template can be used as a starter file for presenting training materials in a group setting.</a:t>
            </a:r>
          </a:p>
          <a:p>
            <a:endParaRPr lang="en-US" dirty="0"/>
          </a:p>
          <a:p>
            <a:pPr lvl="0"/>
            <a:r>
              <a:rPr lang="en-US" sz="1200" b="1" dirty="0"/>
              <a:t>Sections</a:t>
            </a:r>
            <a:endParaRPr lang="en-US" sz="1200" b="0" dirty="0"/>
          </a:p>
          <a:p>
            <a:pPr lvl="0"/>
            <a:r>
              <a:rPr lang="en-US" sz="1200" b="0" dirty="0"/>
              <a:t>Right-click on a slide to add sections.</a:t>
            </a:r>
            <a:r>
              <a:rPr lang="en-US" sz="1200" b="0" baseline="0" dirty="0"/>
              <a:t> Sections can help to organize your slides or facilitate collaboration between multiple authors.</a:t>
            </a:r>
            <a:endParaRPr lang="en-US" sz="1200" b="0" dirty="0"/>
          </a:p>
          <a:p>
            <a:pPr lvl="0"/>
            <a:endParaRPr lang="en-US" sz="1200" b="1" dirty="0"/>
          </a:p>
          <a:p>
            <a:pPr lvl="0"/>
            <a:r>
              <a:rPr lang="en-US" sz="1200" b="1" dirty="0"/>
              <a:t>Notes</a:t>
            </a:r>
          </a:p>
          <a:p>
            <a:pPr lvl="0"/>
            <a:r>
              <a:rPr lang="en-US" sz="1200" dirty="0"/>
              <a:t>Use the Notes section for delivery notes or to provide additional details for the audience.</a:t>
            </a:r>
            <a:r>
              <a:rPr lang="en-US" sz="1200" baseline="0" dirty="0"/>
              <a:t> View these notes in Presentation View during your presentation. </a:t>
            </a:r>
          </a:p>
          <a:p>
            <a:pPr lvl="0">
              <a:buFontTx/>
              <a:buNone/>
            </a:pPr>
            <a:r>
              <a:rPr lang="en-US" sz="1200" dirty="0"/>
              <a:t>Keep in mind the font size (important for accessibility, visibility, videotaping, and online production)</a:t>
            </a:r>
          </a:p>
          <a:p>
            <a:pPr lvl="0"/>
            <a:endParaRPr lang="en-US" sz="1200" dirty="0"/>
          </a:p>
          <a:p>
            <a:pPr lvl="0">
              <a:buFontTx/>
              <a:buNone/>
            </a:pPr>
            <a:r>
              <a:rPr lang="en-US" sz="1200" b="1" dirty="0"/>
              <a:t>Coordinated colors </a:t>
            </a:r>
          </a:p>
          <a:p>
            <a:pPr lvl="0">
              <a:buFontTx/>
              <a:buNone/>
            </a:pPr>
            <a:r>
              <a:rPr lang="en-US" sz="1200" dirty="0"/>
              <a:t>Pay particular attention to the graphs, charts, and text boxes.</a:t>
            </a:r>
            <a:r>
              <a:rPr lang="en-US" sz="1200" baseline="0" dirty="0"/>
              <a:t> </a:t>
            </a:r>
            <a:endParaRPr lang="en-US" sz="1200" dirty="0"/>
          </a:p>
          <a:p>
            <a:pPr lvl="0"/>
            <a:r>
              <a:rPr lang="en-US" sz="1200" dirty="0"/>
              <a:t>Consider that attendees will print in black and white or </a:t>
            </a:r>
            <a:r>
              <a:rPr lang="en-US" sz="1200" dirty="0" err="1"/>
              <a:t>grayscale</a:t>
            </a:r>
            <a:r>
              <a:rPr lang="en-US" sz="1200" dirty="0"/>
              <a:t>. Run a test print to make sure your colors work when printed in pure black and white and </a:t>
            </a:r>
            <a:r>
              <a:rPr lang="en-US" sz="1200" dirty="0" err="1"/>
              <a:t>grayscale</a:t>
            </a:r>
            <a:r>
              <a:rPr lang="en-US" sz="1200" dirty="0"/>
              <a:t>.</a:t>
            </a:r>
          </a:p>
          <a:p>
            <a:pPr lvl="0">
              <a:buFontTx/>
              <a:buNone/>
            </a:pPr>
            <a:endParaRPr lang="en-US" sz="1200" dirty="0"/>
          </a:p>
          <a:p>
            <a:pPr lvl="0">
              <a:buFontTx/>
              <a:buNone/>
            </a:pPr>
            <a:r>
              <a:rPr lang="en-US" sz="1200" b="1" dirty="0"/>
              <a:t>Graphics, tables, and graphs</a:t>
            </a:r>
          </a:p>
          <a:p>
            <a:pPr lvl="0"/>
            <a:r>
              <a:rPr lang="en-US" sz="1200" dirty="0"/>
              <a:t>Keep it simple: If possible, use consistent, non-distracting styles and colors.</a:t>
            </a:r>
          </a:p>
          <a:p>
            <a:pPr lvl="0"/>
            <a:r>
              <a:rPr lang="en-US" sz="1200" dirty="0"/>
              <a:t>Label all graphs and tables.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C6EAC7D-5A89-47C2-8ABA-56C9C2DEF7A4}" type="slidenum">
              <a:rPr lang="en-US" smtClean="0"/>
              <a:pPr/>
              <a:t>1</a:t>
            </a:fld>
            <a:endParaRPr lang="en-US"/>
          </a:p>
        </p:txBody>
      </p:sp>
    </p:spTree>
    <p:extLst>
      <p:ext uri="{BB962C8B-B14F-4D97-AF65-F5344CB8AC3E}">
        <p14:creationId xmlns:p14="http://schemas.microsoft.com/office/powerpoint/2010/main" val="3376856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080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9576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15</a:t>
            </a:fld>
            <a:endParaRPr lang="en-US"/>
          </a:p>
        </p:txBody>
      </p:sp>
    </p:spTree>
    <p:extLst>
      <p:ext uri="{BB962C8B-B14F-4D97-AF65-F5344CB8AC3E}">
        <p14:creationId xmlns:p14="http://schemas.microsoft.com/office/powerpoint/2010/main" val="36775858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16</a:t>
            </a:fld>
            <a:endParaRPr lang="en-US"/>
          </a:p>
        </p:txBody>
      </p:sp>
    </p:spTree>
    <p:extLst>
      <p:ext uri="{BB962C8B-B14F-4D97-AF65-F5344CB8AC3E}">
        <p14:creationId xmlns:p14="http://schemas.microsoft.com/office/powerpoint/2010/main" val="32663412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17</a:t>
            </a:fld>
            <a:endParaRPr lang="en-US"/>
          </a:p>
        </p:txBody>
      </p:sp>
    </p:spTree>
    <p:extLst>
      <p:ext uri="{BB962C8B-B14F-4D97-AF65-F5344CB8AC3E}">
        <p14:creationId xmlns:p14="http://schemas.microsoft.com/office/powerpoint/2010/main" val="19141996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18</a:t>
            </a:fld>
            <a:endParaRPr lang="en-US"/>
          </a:p>
        </p:txBody>
      </p:sp>
    </p:spTree>
    <p:extLst>
      <p:ext uri="{BB962C8B-B14F-4D97-AF65-F5344CB8AC3E}">
        <p14:creationId xmlns:p14="http://schemas.microsoft.com/office/powerpoint/2010/main" val="24560592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3"/>
          <p:cNvSpPr>
            <a:spLocks noGrp="1" noChangeArrowheads="1"/>
          </p:cNvSpPr>
          <p:nvPr>
            <p:ph type="hdr" sz="quarter"/>
          </p:nvPr>
        </p:nvSpPr>
        <p:spPr>
          <a:noFill/>
        </p:spPr>
        <p:txBody>
          <a:bodyPr/>
          <a:lstStyle/>
          <a:p>
            <a:r>
              <a:rPr lang="en-US" dirty="0"/>
              <a:t>Microsoft </a:t>
            </a:r>
            <a:r>
              <a:rPr lang="en-US" b="1" dirty="0"/>
              <a:t>Engineering Excellence</a:t>
            </a:r>
            <a:endParaRPr lang="en-US" dirty="0"/>
          </a:p>
        </p:txBody>
      </p:sp>
      <p:sp>
        <p:nvSpPr>
          <p:cNvPr id="41987" name="Rectangle 25"/>
          <p:cNvSpPr>
            <a:spLocks noGrp="1" noChangeArrowheads="1"/>
          </p:cNvSpPr>
          <p:nvPr>
            <p:ph type="ftr" sz="quarter" idx="4"/>
          </p:nvPr>
        </p:nvSpPr>
        <p:spPr>
          <a:noFill/>
        </p:spPr>
        <p:txBody>
          <a:bodyPr/>
          <a:lstStyle/>
          <a:p>
            <a:r>
              <a:rPr lang="en-US" dirty="0"/>
              <a:t>Microsoft Confidential</a:t>
            </a:r>
          </a:p>
        </p:txBody>
      </p:sp>
      <p:sp>
        <p:nvSpPr>
          <p:cNvPr id="41988" name="Rectangle 26"/>
          <p:cNvSpPr>
            <a:spLocks noGrp="1" noChangeArrowheads="1"/>
          </p:cNvSpPr>
          <p:nvPr>
            <p:ph type="sldNum" sz="quarter" idx="5"/>
          </p:nvPr>
        </p:nvSpPr>
        <p:spPr>
          <a:noFill/>
        </p:spPr>
        <p:txBody>
          <a:bodyPr/>
          <a:lstStyle/>
          <a:p>
            <a:fld id="{B2B44A5F-6CE4-493C-A0D7-6834FF76660C}" type="slidenum">
              <a:rPr lang="en-US" smtClean="0"/>
              <a:pPr/>
              <a:t>19</a:t>
            </a:fld>
            <a:endParaRPr lang="en-US" dirty="0"/>
          </a:p>
        </p:txBody>
      </p:sp>
      <p:sp>
        <p:nvSpPr>
          <p:cNvPr id="41989" name="Rectangle 2"/>
          <p:cNvSpPr>
            <a:spLocks noGrp="1" noRot="1" noChangeAspect="1" noChangeArrowheads="1" noTextEdit="1"/>
          </p:cNvSpPr>
          <p:nvPr>
            <p:ph type="sldImg"/>
          </p:nvPr>
        </p:nvSpPr>
        <p:spPr>
          <a:xfrm>
            <a:off x="1143000" y="450850"/>
            <a:ext cx="4572000" cy="3429000"/>
          </a:xfrm>
          <a:ln/>
        </p:spPr>
      </p:sp>
      <p:sp>
        <p:nvSpPr>
          <p:cNvPr id="41990" name="Rectangle 3"/>
          <p:cNvSpPr>
            <a:spLocks noGrp="1" noChangeArrowheads="1"/>
          </p:cNvSpPr>
          <p:nvPr>
            <p:ph type="body" idx="1"/>
          </p:nvPr>
        </p:nvSpPr>
        <p:spPr>
          <a:xfrm>
            <a:off x="307492" y="4130104"/>
            <a:ext cx="6261652" cy="4554823"/>
          </a:xfrm>
          <a:noFill/>
          <a:ln/>
        </p:spPr>
        <p:txBody>
          <a:bodyPr/>
          <a:lstStyle/>
          <a:p>
            <a:pPr>
              <a:buFontTx/>
              <a:buNone/>
            </a:pPr>
            <a:endParaRPr lang="en-US" dirty="0"/>
          </a:p>
        </p:txBody>
      </p:sp>
    </p:spTree>
    <p:extLst>
      <p:ext uri="{BB962C8B-B14F-4D97-AF65-F5344CB8AC3E}">
        <p14:creationId xmlns:p14="http://schemas.microsoft.com/office/powerpoint/2010/main" val="2880441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3</a:t>
            </a:fld>
            <a:endParaRPr lang="en-US"/>
          </a:p>
        </p:txBody>
      </p:sp>
    </p:spTree>
    <p:extLst>
      <p:ext uri="{BB962C8B-B14F-4D97-AF65-F5344CB8AC3E}">
        <p14:creationId xmlns:p14="http://schemas.microsoft.com/office/powerpoint/2010/main" val="17684024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4</a:t>
            </a:fld>
            <a:endParaRPr lang="en-US"/>
          </a:p>
        </p:txBody>
      </p:sp>
    </p:spTree>
    <p:extLst>
      <p:ext uri="{BB962C8B-B14F-4D97-AF65-F5344CB8AC3E}">
        <p14:creationId xmlns:p14="http://schemas.microsoft.com/office/powerpoint/2010/main" val="933175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5</a:t>
            </a:fld>
            <a:endParaRPr lang="en-US"/>
          </a:p>
        </p:txBody>
      </p:sp>
    </p:spTree>
    <p:extLst>
      <p:ext uri="{BB962C8B-B14F-4D97-AF65-F5344CB8AC3E}">
        <p14:creationId xmlns:p14="http://schemas.microsoft.com/office/powerpoint/2010/main" val="2507270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6</a:t>
            </a:fld>
            <a:endParaRPr lang="en-US"/>
          </a:p>
        </p:txBody>
      </p:sp>
    </p:spTree>
    <p:extLst>
      <p:ext uri="{BB962C8B-B14F-4D97-AF65-F5344CB8AC3E}">
        <p14:creationId xmlns:p14="http://schemas.microsoft.com/office/powerpoint/2010/main" val="16460821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This is another option</a:t>
            </a:r>
            <a:r>
              <a:rPr lang="en-US" sz="1200" baseline="0" dirty="0"/>
              <a:t> for an Overview slides using transitions.</a:t>
            </a:r>
            <a:endParaRPr lang="en-US" sz="1200" dirty="0"/>
          </a:p>
          <a:p>
            <a:endParaRPr lang="en-US" dirty="0"/>
          </a:p>
        </p:txBody>
      </p:sp>
      <p:sp>
        <p:nvSpPr>
          <p:cNvPr id="4" name="Slide Number Placeholder 3"/>
          <p:cNvSpPr>
            <a:spLocks noGrp="1"/>
          </p:cNvSpPr>
          <p:nvPr>
            <p:ph type="sldNum" sz="quarter" idx="10"/>
          </p:nvPr>
        </p:nvSpPr>
        <p:spPr/>
        <p:txBody>
          <a:bodyPr/>
          <a:lstStyle/>
          <a:p>
            <a:fld id="{75693FD4-8F83-4EF7-AC3F-0DC0388986B0}" type="slidenum">
              <a:rPr lang="en-US" smtClean="0"/>
              <a:pPr/>
              <a:t>7</a:t>
            </a:fld>
            <a:endParaRPr lang="en-US"/>
          </a:p>
        </p:txBody>
      </p:sp>
    </p:spTree>
    <p:extLst>
      <p:ext uri="{BB962C8B-B14F-4D97-AF65-F5344CB8AC3E}">
        <p14:creationId xmlns:p14="http://schemas.microsoft.com/office/powerpoint/2010/main" val="14551482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1"/>
          <p:cNvSpPr>
            <a:spLocks noGrp="1"/>
          </p:cNvSpPr>
          <p:nvPr>
            <p:ph type="ctrTitle" hasCustomPrompt="1"/>
          </p:nvPr>
        </p:nvSpPr>
        <p:spPr>
          <a:xfrm>
            <a:off x="2590800" y="2286000"/>
            <a:ext cx="6180224" cy="1470025"/>
          </a:xfrm>
        </p:spPr>
        <p:txBody>
          <a:bodyPr anchor="t"/>
          <a:lstStyle>
            <a:lvl1pPr algn="r">
              <a:defRPr b="1" cap="small" baseline="0">
                <a:solidFill>
                  <a:srgbClr val="003300"/>
                </a:solidFill>
              </a:defRPr>
            </a:lvl1pPr>
          </a:lstStyle>
          <a:p>
            <a:r>
              <a:rPr lang="en-US" dirty="0"/>
              <a:t>Click to edit master title style</a:t>
            </a:r>
          </a:p>
        </p:txBody>
      </p:sp>
      <p:sp>
        <p:nvSpPr>
          <p:cNvPr id="3" name="Subtitle 2"/>
          <p:cNvSpPr>
            <a:spLocks noGrp="1"/>
          </p:cNvSpPr>
          <p:nvPr>
            <p:ph type="subTitle" idx="1"/>
          </p:nvPr>
        </p:nvSpPr>
        <p:spPr>
          <a:xfrm>
            <a:off x="3962400" y="4038600"/>
            <a:ext cx="4772528"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6"/>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a:off x="0" y="1251"/>
            <a:ext cx="3721618" cy="6858000"/>
          </a:xfrm>
          <a:prstGeom prst="rect">
            <a:avLst/>
          </a:prstGeom>
        </p:spPr>
      </p:pic>
      <p:sp>
        <p:nvSpPr>
          <p:cNvPr id="10" name="Picture Placeholder 9"/>
          <p:cNvSpPr>
            <a:spLocks noGrp="1"/>
          </p:cNvSpPr>
          <p:nvPr>
            <p:ph type="pic" sz="quarter" idx="13" hasCustomPrompt="1"/>
          </p:nvPr>
        </p:nvSpPr>
        <p:spPr>
          <a:xfrm>
            <a:off x="6858000" y="5105400"/>
            <a:ext cx="1828800" cy="990600"/>
          </a:xfrm>
        </p:spPr>
        <p:txBody>
          <a:bodyPr>
            <a:normAutofit/>
          </a:bodyPr>
          <a:lstStyle>
            <a:lvl1pPr marL="0" indent="0" algn="ctr">
              <a:buNone/>
              <a:defRPr sz="2000" baseline="0"/>
            </a:lvl1pPr>
          </a:lstStyle>
          <a:p>
            <a:r>
              <a:rPr lang="en-US" dirty="0"/>
              <a:t>Company Logo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3" name="Date Placeholder 3"/>
          <p:cNvSpPr>
            <a:spLocks noGrp="1"/>
          </p:cNvSpPr>
          <p:nvPr>
            <p:ph type="dt" sz="half" idx="10"/>
          </p:nvPr>
        </p:nvSpPr>
        <p:spPr>
          <a:xfrm>
            <a:off x="762000" y="6356350"/>
            <a:ext cx="2133600" cy="365125"/>
          </a:xfrm>
        </p:spPr>
        <p:txBody>
          <a:bodyPr/>
          <a:lstStyle/>
          <a:p>
            <a:fld id="{757B281C-5159-4971-8228-52B9A72E9ED2}" type="datetimeFigureOut">
              <a:rPr lang="en-US" smtClean="0"/>
              <a:pPr/>
              <a:t>2/14/2019</a:t>
            </a:fld>
            <a:endParaRPr lang="en-US" dirty="0"/>
          </a:p>
        </p:txBody>
      </p:sp>
      <p:sp>
        <p:nvSpPr>
          <p:cNvPr id="4" name="Footer Placeholder 4"/>
          <p:cNvSpPr>
            <a:spLocks noGrp="1"/>
          </p:cNvSpPr>
          <p:nvPr>
            <p:ph type="ftr" sz="quarter" idx="11"/>
          </p:nvPr>
        </p:nvSpPr>
        <p:spPr>
          <a:xfrm>
            <a:off x="3352800" y="6356350"/>
            <a:ext cx="2895600" cy="365125"/>
          </a:xfrm>
        </p:spPr>
        <p:txBody>
          <a:bodyPr/>
          <a:lstStyle/>
          <a:p>
            <a:endParaRPr lang="en-US" dirty="0"/>
          </a:p>
        </p:txBody>
      </p:sp>
      <p:sp>
        <p:nvSpPr>
          <p:cNvPr id="5"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1944694" y="624110"/>
            <a:ext cx="6683765" cy="1280890"/>
          </a:xfrm>
        </p:spPr>
        <p:txBody>
          <a:bodyPr/>
          <a:lstStyle/>
          <a:p>
            <a:r>
              <a:rPr lang="fr-FR"/>
              <a:t>Modifiez le style du titre</a:t>
            </a:r>
            <a:endParaRPr lang="en-US" dirty="0"/>
          </a:p>
        </p:txBody>
      </p:sp>
      <p:sp>
        <p:nvSpPr>
          <p:cNvPr id="3" name="Content Placeholder 2"/>
          <p:cNvSpPr>
            <a:spLocks noGrp="1"/>
          </p:cNvSpPr>
          <p:nvPr>
            <p:ph idx="1"/>
          </p:nvPr>
        </p:nvSpPr>
        <p:spPr>
          <a:xfrm>
            <a:off x="1941909" y="2133600"/>
            <a:ext cx="6686550" cy="377762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3141" y="714376"/>
            <a:ext cx="1191395"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extLst>
      <p:ext uri="{BB962C8B-B14F-4D97-AF65-F5344CB8AC3E}">
        <p14:creationId xmlns:p14="http://schemas.microsoft.com/office/powerpoint/2010/main" val="745508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pic>
        <p:nvPicPr>
          <p:cNvPr id="8" name="Picture 7"/>
          <p:cNvPicPr>
            <a:picLocks noChangeAspect="1"/>
          </p:cNvPicPr>
          <p:nvPr userDrawn="1"/>
        </p:nvPicPr>
        <p:blipFill rotWithShape="1">
          <a:blip r:embed="rId3" cstate="email">
            <a:extLst>
              <a:ext uri="{28A0092B-C50C-407E-A947-70E740481C1C}">
                <a14:useLocalDpi xmlns:a14="http://schemas.microsoft.com/office/drawing/2010/main"/>
              </a:ext>
            </a:extLst>
          </a:blip>
          <a:srcRect/>
          <a:stretch/>
        </p:blipFill>
        <p:spPr>
          <a:xfrm rot="5400000">
            <a:off x="3161049" y="-3176815"/>
            <a:ext cx="2819400" cy="9173031"/>
          </a:xfrm>
          <a:prstGeom prst="rect">
            <a:avLst/>
          </a:prstGeom>
        </p:spPr>
      </p:pic>
      <p:sp>
        <p:nvSpPr>
          <p:cNvPr id="2" name="Title 1"/>
          <p:cNvSpPr>
            <a:spLocks noGrp="1"/>
          </p:cNvSpPr>
          <p:nvPr>
            <p:ph type="title" hasCustomPrompt="1"/>
          </p:nvPr>
        </p:nvSpPr>
        <p:spPr>
          <a:xfrm>
            <a:off x="4572000" y="3048000"/>
            <a:ext cx="4343400" cy="1362075"/>
          </a:xfrm>
        </p:spPr>
        <p:txBody>
          <a:bodyPr anchor="b" anchorCtr="0"/>
          <a:lstStyle>
            <a:lvl1pPr algn="l">
              <a:defRPr sz="4000" b="1" cap="small" baseline="0">
                <a:solidFill>
                  <a:srgbClr val="003300"/>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a:t>
            </a:fld>
            <a:endParaRPr lang="en-US" dirty="0"/>
          </a:p>
        </p:txBody>
      </p:sp>
      <p:sp>
        <p:nvSpPr>
          <p:cNvPr id="10" name="Picture Placeholder 9"/>
          <p:cNvSpPr>
            <a:spLocks noGrp="1"/>
          </p:cNvSpPr>
          <p:nvPr>
            <p:ph type="pic" sz="quarter" idx="13" hasCustomPrompt="1"/>
          </p:nvPr>
        </p:nvSpPr>
        <p:spPr>
          <a:xfrm>
            <a:off x="6781800" y="5334000"/>
            <a:ext cx="2133600" cy="990600"/>
          </a:xfrm>
        </p:spPr>
        <p:txBody>
          <a:bodyPr>
            <a:normAutofit/>
          </a:bodyPr>
          <a:lstStyle>
            <a:lvl1pPr marL="0" indent="0" algn="ctr">
              <a:buNone/>
              <a:defRPr sz="1800"/>
            </a:lvl1pPr>
          </a:lstStyle>
          <a:p>
            <a:r>
              <a:rPr lang="en-US" dirty="0"/>
              <a:t>Company Logo</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62000" y="269632"/>
            <a:ext cx="8077200" cy="1143000"/>
          </a:xfrm>
        </p:spPr>
        <p:txBody>
          <a:bodyPr anchor="ctr" anchorCtr="0"/>
          <a:lstStyle>
            <a:lvl1pPr algn="l">
              <a:defRPr lang="en-US" dirty="0"/>
            </a:lvl1pPr>
          </a:lstStyle>
          <a:p>
            <a:r>
              <a:rPr lang="en-US" dirty="0"/>
              <a:t>Click To Edit Master Title Style</a:t>
            </a:r>
          </a:p>
        </p:txBody>
      </p:sp>
      <p:sp>
        <p:nvSpPr>
          <p:cNvPr id="3" name="Content Placeholder 2"/>
          <p:cNvSpPr>
            <a:spLocks noGrp="1"/>
          </p:cNvSpPr>
          <p:nvPr>
            <p:ph idx="1"/>
          </p:nvPr>
        </p:nvSpPr>
        <p:spPr>
          <a:xfrm>
            <a:off x="762000" y="1596413"/>
            <a:ext cx="8077200" cy="4297363"/>
          </a:xfrm>
        </p:spPr>
        <p:txBody>
          <a:bodyPr>
            <a:normAutofit/>
          </a:bodyPr>
          <a:lstStyle>
            <a:lvl1pPr>
              <a:defRPr sz="3200">
                <a:latin typeface="+mn-lt"/>
              </a:defRPr>
            </a:lvl1pPr>
            <a:lvl2pPr>
              <a:defRPr sz="2800">
                <a:latin typeface="+mn-lt"/>
              </a:defRPr>
            </a:lvl2pPr>
            <a:lvl3pPr>
              <a:defRPr sz="2400">
                <a:latin typeface="+mn-lt"/>
              </a:defRPr>
            </a:lvl3pPr>
            <a:lvl4pPr>
              <a:defRPr sz="2400">
                <a:latin typeface="+mn-lt"/>
              </a:defRPr>
            </a:lvl4pPr>
            <a:lvl5pPr>
              <a:defRPr sz="2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705600" y="6356350"/>
            <a:ext cx="2133600" cy="365125"/>
          </a:xfrm>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8768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858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8736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736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8036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274638"/>
            <a:ext cx="5867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7B281C-5159-4971-8228-52B9A72E9ED2}" type="datetimeFigureOut">
              <a:rPr lang="en-US" smtClean="0"/>
              <a:pPr/>
              <a:t>2/14/2019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3D6E5A2-EC83-451F-A719-9AC1370DD5CF}" type="slidenum">
              <a:rPr lang="en-US" smtClean="0"/>
              <a:pPr/>
              <a:t>‹N°›</a:t>
            </a:fld>
            <a:endParaRPr lang="en-US" dirty="0"/>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15" cstate="email">
            <a:extLst>
              <a:ext uri="{28A0092B-C50C-407E-A947-70E740481C1C}">
                <a14:useLocalDpi xmlns:a14="http://schemas.microsoft.com/office/drawing/2010/main"/>
              </a:ext>
            </a:extLst>
          </a:blip>
          <a:srcRect/>
          <a:stretch/>
        </p:blipFill>
        <p:spPr>
          <a:xfrm>
            <a:off x="43543" y="0"/>
            <a:ext cx="9100457" cy="6879771"/>
          </a:xfrm>
          <a:prstGeom prst="rect">
            <a:avLst/>
          </a:prstGeom>
        </p:spPr>
      </p:pic>
      <p:sp>
        <p:nvSpPr>
          <p:cNvPr id="2" name="Title Placeholder 1"/>
          <p:cNvSpPr>
            <a:spLocks noGrp="1"/>
          </p:cNvSpPr>
          <p:nvPr>
            <p:ph type="title"/>
          </p:nvPr>
        </p:nvSpPr>
        <p:spPr>
          <a:xfrm>
            <a:off x="762000" y="274638"/>
            <a:ext cx="80772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2000" y="1600200"/>
            <a:ext cx="80772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20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7B281C-5159-4971-8228-52B9A72E9ED2}" type="datetimeFigureOut">
              <a:rPr lang="en-US" smtClean="0"/>
              <a:pPr/>
              <a:t>2/14/2019</a:t>
            </a:fld>
            <a:endParaRPr lang="en-US" dirty="0"/>
          </a:p>
        </p:txBody>
      </p:sp>
      <p:sp>
        <p:nvSpPr>
          <p:cNvPr id="5" name="Footer Placeholder 4"/>
          <p:cNvSpPr>
            <a:spLocks noGrp="1"/>
          </p:cNvSpPr>
          <p:nvPr>
            <p:ph type="ftr" sz="quarter" idx="3"/>
          </p:nvPr>
        </p:nvSpPr>
        <p:spPr>
          <a:xfrm>
            <a:off x="33528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7056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D6E5A2-EC83-451F-A719-9AC1370DD5CF}" type="slidenum">
              <a:rPr lang="en-US" smtClean="0"/>
              <a:pPr/>
              <a:t>‹N°›</a:t>
            </a:fld>
            <a:endParaRPr lang="en-US" dirty="0"/>
          </a:p>
        </p:txBody>
      </p:sp>
      <p:pic>
        <p:nvPicPr>
          <p:cNvPr id="8" name="Picture 7"/>
          <p:cNvPicPr>
            <a:picLocks noChangeAspect="1"/>
          </p:cNvPicPr>
          <p:nvPr/>
        </p:nvPicPr>
        <p:blipFill rotWithShape="1">
          <a:blip r:embed="rId16" cstate="email">
            <a:extLst>
              <a:ext uri="{28A0092B-C50C-407E-A947-70E740481C1C}">
                <a14:useLocalDpi xmlns:a14="http://schemas.microsoft.com/office/drawing/2010/main"/>
              </a:ext>
            </a:extLst>
          </a:blip>
          <a:srcRect/>
          <a:stretch/>
        </p:blipFill>
        <p:spPr>
          <a:xfrm>
            <a:off x="-152400" y="-109183"/>
            <a:ext cx="818707" cy="7083189"/>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6" r:id="rId6"/>
    <p:sldLayoutId id="2147483657" r:id="rId7"/>
    <p:sldLayoutId id="2147483658" r:id="rId8"/>
    <p:sldLayoutId id="2147483659" r:id="rId9"/>
    <p:sldLayoutId id="2147483654" r:id="rId10"/>
    <p:sldLayoutId id="2147483655" r:id="rId11"/>
    <p:sldLayoutId id="2147483663" r:id="rId12"/>
    <p:sldLayoutId id="2147483664" r:id="rId13"/>
  </p:sldLayoutIdLst>
  <p:transition spd="slow">
    <p:push dir="u"/>
  </p:transition>
  <p:txStyles>
    <p:titleStyle>
      <a:lvl1pPr algn="l" defTabSz="914400" rtl="0" eaLnBrk="1" latinLnBrk="0" hangingPunct="1">
        <a:spcBef>
          <a:spcPct val="0"/>
        </a:spcBef>
        <a:buNone/>
        <a:defRPr lang="en-US" sz="4400" kern="1200" dirty="0" smtClean="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8.jpeg"/><Relationship Id="rId5" Type="http://schemas.openxmlformats.org/officeDocument/2006/relationships/image" Target="../media/image7.wmf"/><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18.jpeg"/></Relationships>
</file>

<file path=ppt/slides/_rels/slide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jpeg"/><Relationship Id="rId1" Type="http://schemas.openxmlformats.org/officeDocument/2006/relationships/slideLayout" Target="../slideLayouts/slideLayout12.xml"/><Relationship Id="rId6" Type="http://schemas.openxmlformats.org/officeDocument/2006/relationships/image" Target="../media/image25.png"/><Relationship Id="rId5" Type="http://schemas.openxmlformats.org/officeDocument/2006/relationships/image" Target="../media/image24.jpeg"/><Relationship Id="rId4" Type="http://schemas.openxmlformats.org/officeDocument/2006/relationships/image" Target="../media/image23.jpeg"/></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29.jpeg"/><Relationship Id="rId4" Type="http://schemas.openxmlformats.org/officeDocument/2006/relationships/image" Target="../media/image28.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 Id="rId4" Type="http://schemas.openxmlformats.org/officeDocument/2006/relationships/notesSlide" Target="../notesSlides/notesSlide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10.jpe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4" cstate="email">
            <a:extLst>
              <a:ext uri="{28A0092B-C50C-407E-A947-70E740481C1C}">
                <a14:useLocalDpi xmlns:a14="http://schemas.microsoft.com/office/drawing/2010/main"/>
              </a:ext>
            </a:extLst>
          </a:blip>
          <a:srcRect/>
          <a:stretch>
            <a:fillRect/>
          </a:stretch>
        </p:blipFill>
        <p:spPr bwMode="auto">
          <a:xfrm>
            <a:off x="4860032" y="2064650"/>
            <a:ext cx="1152128" cy="971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ZoneTexte 8"/>
          <p:cNvSpPr txBox="1"/>
          <p:nvPr/>
        </p:nvSpPr>
        <p:spPr>
          <a:xfrm>
            <a:off x="3030439" y="1506905"/>
            <a:ext cx="4307259" cy="523220"/>
          </a:xfrm>
          <a:prstGeom prst="rect">
            <a:avLst/>
          </a:prstGeom>
          <a:noFill/>
        </p:spPr>
        <p:txBody>
          <a:bodyPr wrap="square" rtlCol="0">
            <a:spAutoFit/>
          </a:bodyPr>
          <a:lstStyle/>
          <a:p>
            <a:pPr algn="ctr">
              <a:spcAft>
                <a:spcPts val="0"/>
              </a:spcAft>
            </a:pPr>
            <a:r>
              <a:rPr lang="fr-FR" sz="1400" b="1" kern="1200" dirty="0">
                <a:solidFill>
                  <a:srgbClr val="000000"/>
                </a:solidFill>
                <a:effectLst/>
                <a:latin typeface="Century Gothic" pitchFamily="34" charset="0"/>
                <a:ea typeface="Times New Roman"/>
                <a:cs typeface="Times New Roman"/>
              </a:rPr>
              <a:t>PROJET D’AMELIORATION DES SERVICES </a:t>
            </a:r>
          </a:p>
          <a:p>
            <a:pPr algn="ctr">
              <a:spcAft>
                <a:spcPts val="0"/>
              </a:spcAft>
            </a:pPr>
            <a:r>
              <a:rPr lang="fr-FR" sz="1400" b="1" kern="1200" dirty="0">
                <a:solidFill>
                  <a:srgbClr val="000000"/>
                </a:solidFill>
                <a:effectLst/>
                <a:latin typeface="Century Gothic" pitchFamily="34" charset="0"/>
                <a:ea typeface="Times New Roman"/>
                <a:cs typeface="Times New Roman"/>
              </a:rPr>
              <a:t>DE SANTE PRIMAIRES (PASSP)</a:t>
            </a:r>
            <a:endParaRPr lang="en-US" sz="1400" b="1" dirty="0">
              <a:effectLst/>
              <a:latin typeface="Century Gothic" pitchFamily="34" charset="0"/>
              <a:ea typeface="Times New Roman"/>
            </a:endParaRPr>
          </a:p>
        </p:txBody>
      </p:sp>
      <p:pic>
        <p:nvPicPr>
          <p:cNvPr id="6" name="Image 4"/>
          <p:cNvPicPr/>
          <p:nvPr/>
        </p:nvPicPr>
        <p:blipFill>
          <a:blip r:embed="rId5" cstate="email">
            <a:extLst>
              <a:ext uri="{28A0092B-C50C-407E-A947-70E740481C1C}">
                <a14:useLocalDpi xmlns:a14="http://schemas.microsoft.com/office/drawing/2010/main"/>
              </a:ext>
            </a:extLst>
          </a:blip>
          <a:srcRect/>
          <a:stretch>
            <a:fillRect/>
          </a:stretch>
        </p:blipFill>
        <p:spPr bwMode="auto">
          <a:xfrm>
            <a:off x="1590279" y="654328"/>
            <a:ext cx="1440160" cy="1121787"/>
          </a:xfrm>
          <a:prstGeom prst="rect">
            <a:avLst/>
          </a:prstGeom>
          <a:noFill/>
          <a:ln w="9525">
            <a:noFill/>
            <a:miter lim="800000"/>
            <a:headEnd/>
            <a:tailEnd/>
          </a:ln>
        </p:spPr>
      </p:pic>
      <p:sp>
        <p:nvSpPr>
          <p:cNvPr id="7" name="ZoneTexte 7"/>
          <p:cNvSpPr txBox="1"/>
          <p:nvPr/>
        </p:nvSpPr>
        <p:spPr>
          <a:xfrm>
            <a:off x="1194235" y="88942"/>
            <a:ext cx="2232248" cy="525780"/>
          </a:xfrm>
          <a:prstGeom prst="rect">
            <a:avLst/>
          </a:prstGeom>
          <a:noFill/>
        </p:spPr>
        <p:txBody>
          <a:bodyPr wrap="square" rtlCol="0">
            <a:spAutoFit/>
          </a:bodyPr>
          <a:lstStyle/>
          <a:p>
            <a:pPr>
              <a:spcAft>
                <a:spcPts val="0"/>
              </a:spcAft>
            </a:pPr>
            <a:r>
              <a:rPr lang="fr-FR" sz="1400" b="1" kern="1200" dirty="0">
                <a:solidFill>
                  <a:srgbClr val="000000"/>
                </a:solidFill>
                <a:effectLst/>
                <a:latin typeface="Century Gothic" pitchFamily="34" charset="0"/>
                <a:ea typeface="Times New Roman"/>
                <a:cs typeface="Times New Roman"/>
              </a:rPr>
              <a:t>REPUBLIQUE DE GUINEE</a:t>
            </a:r>
            <a:endParaRPr lang="en-US" sz="1200" b="1" dirty="0">
              <a:effectLst/>
              <a:latin typeface="Century Gothic" pitchFamily="34" charset="0"/>
              <a:ea typeface="Times New Roman"/>
            </a:endParaRPr>
          </a:p>
          <a:p>
            <a:pPr>
              <a:spcAft>
                <a:spcPts val="0"/>
              </a:spcAft>
            </a:pPr>
            <a:r>
              <a:rPr lang="fr-FR" sz="1400" b="1" kern="1200" dirty="0">
                <a:solidFill>
                  <a:srgbClr val="000000"/>
                </a:solidFill>
                <a:effectLst/>
                <a:latin typeface="Century Gothic" pitchFamily="34" charset="0"/>
                <a:ea typeface="Times New Roman"/>
                <a:cs typeface="Times New Roman"/>
              </a:rPr>
              <a:t>MINISTERE DE LA SANTE</a:t>
            </a:r>
            <a:endParaRPr lang="en-US" sz="1200" b="1" dirty="0">
              <a:effectLst/>
              <a:latin typeface="Century Gothic" pitchFamily="34" charset="0"/>
              <a:ea typeface="Times New Roman"/>
            </a:endParaRPr>
          </a:p>
        </p:txBody>
      </p:sp>
      <p:sp>
        <p:nvSpPr>
          <p:cNvPr id="8" name="TextBox 7"/>
          <p:cNvSpPr txBox="1"/>
          <p:nvPr/>
        </p:nvSpPr>
        <p:spPr>
          <a:xfrm>
            <a:off x="2310359" y="3500815"/>
            <a:ext cx="6594430" cy="830997"/>
          </a:xfrm>
          <a:prstGeom prst="rect">
            <a:avLst/>
          </a:prstGeom>
          <a:noFill/>
        </p:spPr>
        <p:txBody>
          <a:bodyPr wrap="square" rtlCol="0">
            <a:spAutoFit/>
          </a:bodyPr>
          <a:lstStyle/>
          <a:p>
            <a:pPr algn="ctr"/>
            <a:r>
              <a:rPr lang="fr-FR" sz="2400" b="1" dirty="0">
                <a:solidFill>
                  <a:srgbClr val="7030A0"/>
                </a:solidFill>
                <a:latin typeface="Century Gothic" pitchFamily="34" charset="0"/>
                <a:cs typeface="Times New Roman" panose="02020603050405020304" pitchFamily="18" charset="0"/>
              </a:rPr>
              <a:t>PROCESSUS DE COLLECTE DES DONNEES DE CIBLAGE</a:t>
            </a:r>
          </a:p>
        </p:txBody>
      </p:sp>
      <p:pic>
        <p:nvPicPr>
          <p:cNvPr id="11" name="Image 10" descr="C:\Users\HP User\Pictures\LOGOS BASE PASSP\Banque Mondiale.jpg">
            <a:extLst>
              <a:ext uri="{FF2B5EF4-FFF2-40B4-BE49-F238E27FC236}">
                <a16:creationId xmlns:a16="http://schemas.microsoft.com/office/drawing/2014/main" id="{3CCEBAF3-72F7-4674-B8D5-C980349534B1}"/>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7337698" y="532188"/>
            <a:ext cx="1635760" cy="1076325"/>
          </a:xfrm>
          <a:prstGeom prst="rect">
            <a:avLst/>
          </a:prstGeom>
          <a:noFill/>
          <a:ln>
            <a:noFill/>
          </a:ln>
        </p:spPr>
      </p:pic>
      <p:sp>
        <p:nvSpPr>
          <p:cNvPr id="12" name="ZoneTexte 7">
            <a:extLst>
              <a:ext uri="{FF2B5EF4-FFF2-40B4-BE49-F238E27FC236}">
                <a16:creationId xmlns:a16="http://schemas.microsoft.com/office/drawing/2014/main" id="{53EA9798-C7E3-4BC8-AA4C-E7985656347F}"/>
              </a:ext>
            </a:extLst>
          </p:cNvPr>
          <p:cNvSpPr txBox="1"/>
          <p:nvPr/>
        </p:nvSpPr>
        <p:spPr>
          <a:xfrm>
            <a:off x="6799931" y="88942"/>
            <a:ext cx="2232247" cy="381000"/>
          </a:xfrm>
          <a:prstGeom prst="rect">
            <a:avLst/>
          </a:prstGeom>
          <a:noFill/>
        </p:spPr>
        <p:txBody>
          <a:bodyPr wrap="square" rtlCol="0">
            <a:noAutofit/>
          </a:bodyPr>
          <a:lstStyle/>
          <a:p>
            <a:pPr algn="r">
              <a:spcAft>
                <a:spcPts val="0"/>
              </a:spcAft>
            </a:pPr>
            <a:r>
              <a:rPr lang="fr-FR" sz="1400" b="1" kern="1200" dirty="0">
                <a:solidFill>
                  <a:srgbClr val="000000"/>
                </a:solidFill>
                <a:effectLst/>
                <a:latin typeface="Century Gothic" panose="020B0502020202020204" pitchFamily="34" charset="0"/>
                <a:ea typeface="Times New Roman" panose="02020603050405020304" pitchFamily="18" charset="0"/>
              </a:rPr>
              <a:t>BANQUE MONDIALE</a:t>
            </a:r>
            <a:endParaRPr lang="fr-FR" sz="1400" b="1" dirty="0">
              <a:effectLst/>
              <a:latin typeface="Times New Roman" panose="02020603050405020304" pitchFamily="18" charset="0"/>
              <a:ea typeface="Times New Roman" panose="02020603050405020304" pitchFamily="18" charset="0"/>
            </a:endParaRPr>
          </a:p>
        </p:txBody>
      </p:sp>
    </p:spTree>
    <p:custDataLst>
      <p:tags r:id="rId1"/>
    </p:custData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
        <p:nvSpPr>
          <p:cNvPr id="2" name="ZoneTexte 1">
            <a:extLst>
              <a:ext uri="{FF2B5EF4-FFF2-40B4-BE49-F238E27FC236}">
                <a16:creationId xmlns:a16="http://schemas.microsoft.com/office/drawing/2014/main" id="{7B4DD3BE-152B-4BCD-B399-FB8991C9B797}"/>
              </a:ext>
            </a:extLst>
          </p:cNvPr>
          <p:cNvSpPr txBox="1"/>
          <p:nvPr/>
        </p:nvSpPr>
        <p:spPr>
          <a:xfrm>
            <a:off x="1547664" y="369332"/>
            <a:ext cx="5328592" cy="523220"/>
          </a:xfrm>
          <a:prstGeom prst="rect">
            <a:avLst/>
          </a:prstGeom>
          <a:noFill/>
        </p:spPr>
        <p:txBody>
          <a:bodyPr wrap="square" rtlCol="0">
            <a:spAutoFit/>
          </a:bodyPr>
          <a:lstStyle/>
          <a:p>
            <a:pPr algn="ctr"/>
            <a:r>
              <a:rPr lang="en-US" sz="2800" b="1" dirty="0">
                <a:solidFill>
                  <a:srgbClr val="7030A0"/>
                </a:solidFill>
              </a:rPr>
              <a:t>QUELQUES IMAGES DU CIBLAGE</a:t>
            </a:r>
            <a:endParaRPr lang="fr-FR" sz="2800" b="1" dirty="0">
              <a:solidFill>
                <a:srgbClr val="7030A0"/>
              </a:solidFill>
            </a:endParaRPr>
          </a:p>
        </p:txBody>
      </p:sp>
      <p:sp>
        <p:nvSpPr>
          <p:cNvPr id="15" name="TextBox 5">
            <a:extLst>
              <a:ext uri="{FF2B5EF4-FFF2-40B4-BE49-F238E27FC236}">
                <a16:creationId xmlns:a16="http://schemas.microsoft.com/office/drawing/2014/main" id="{FA97B796-7C17-4EF9-8D7C-BD7F5BECA77C}"/>
              </a:ext>
            </a:extLst>
          </p:cNvPr>
          <p:cNvSpPr txBox="1"/>
          <p:nvPr/>
        </p:nvSpPr>
        <p:spPr>
          <a:xfrm>
            <a:off x="467544" y="892552"/>
            <a:ext cx="6828460" cy="400110"/>
          </a:xfrm>
          <a:prstGeom prst="rect">
            <a:avLst/>
          </a:prstGeom>
          <a:noFill/>
        </p:spPr>
        <p:txBody>
          <a:bodyPr wrap="square" rtlCol="0">
            <a:spAutoFit/>
          </a:bodyPr>
          <a:lstStyle/>
          <a:p>
            <a:pPr algn="ctr"/>
            <a:r>
              <a:rPr lang="en-US" sz="2000" b="1" i="1" u="sng" dirty="0">
                <a:latin typeface="Century Gothic" pitchFamily="34" charset="0"/>
              </a:rPr>
              <a:t>T</a:t>
            </a:r>
            <a:r>
              <a:rPr lang="fr-FR" sz="2000" b="1" i="1" u="sng" dirty="0" err="1">
                <a:latin typeface="Century Gothic" pitchFamily="34" charset="0"/>
              </a:rPr>
              <a:t>ougue</a:t>
            </a:r>
            <a:endParaRPr lang="en-US" sz="2000" b="1" dirty="0">
              <a:latin typeface="Century Gothic" pitchFamily="34" charset="0"/>
            </a:endParaRPr>
          </a:p>
        </p:txBody>
      </p:sp>
      <p:pic>
        <p:nvPicPr>
          <p:cNvPr id="8" name="Picture 35" descr="C:\Users\HP 2000\Desktop\Supervision, Tougué Labé\Photos Tougue\20181022_110258.jpg">
            <a:extLst>
              <a:ext uri="{FF2B5EF4-FFF2-40B4-BE49-F238E27FC236}">
                <a16:creationId xmlns:a16="http://schemas.microsoft.com/office/drawing/2014/main" id="{757DB0E8-8BB0-4812-A9D9-D182D40FEB45}"/>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4788024" y="1583720"/>
            <a:ext cx="4032448" cy="3429455"/>
          </a:xfrm>
          <a:prstGeom prst="rect">
            <a:avLst/>
          </a:prstGeom>
          <a:noFill/>
          <a:ln>
            <a:noFill/>
          </a:ln>
        </p:spPr>
      </p:pic>
      <p:pic>
        <p:nvPicPr>
          <p:cNvPr id="9" name="Picture 36" descr="C:\Users\HP 2000\Desktop\Supervision, Tougué Labé\Photos Tougue\20181022_143006.jpg">
            <a:extLst>
              <a:ext uri="{FF2B5EF4-FFF2-40B4-BE49-F238E27FC236}">
                <a16:creationId xmlns:a16="http://schemas.microsoft.com/office/drawing/2014/main" id="{48085C78-7515-4900-AB74-A1D09A6D299D}"/>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528" y="1583720"/>
            <a:ext cx="4248472" cy="3429454"/>
          </a:xfrm>
          <a:prstGeom prst="rect">
            <a:avLst/>
          </a:prstGeom>
          <a:noFill/>
          <a:ln>
            <a:noFill/>
          </a:ln>
        </p:spPr>
      </p:pic>
    </p:spTree>
    <p:extLst>
      <p:ext uri="{BB962C8B-B14F-4D97-AF65-F5344CB8AC3E}">
        <p14:creationId xmlns:p14="http://schemas.microsoft.com/office/powerpoint/2010/main" val="257207886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
        <p:nvSpPr>
          <p:cNvPr id="2" name="ZoneTexte 1">
            <a:extLst>
              <a:ext uri="{FF2B5EF4-FFF2-40B4-BE49-F238E27FC236}">
                <a16:creationId xmlns:a16="http://schemas.microsoft.com/office/drawing/2014/main" id="{7B4DD3BE-152B-4BCD-B399-FB8991C9B797}"/>
              </a:ext>
            </a:extLst>
          </p:cNvPr>
          <p:cNvSpPr txBox="1"/>
          <p:nvPr/>
        </p:nvSpPr>
        <p:spPr>
          <a:xfrm>
            <a:off x="1547664" y="369332"/>
            <a:ext cx="5328592" cy="523220"/>
          </a:xfrm>
          <a:prstGeom prst="rect">
            <a:avLst/>
          </a:prstGeom>
          <a:noFill/>
        </p:spPr>
        <p:txBody>
          <a:bodyPr wrap="square" rtlCol="0">
            <a:spAutoFit/>
          </a:bodyPr>
          <a:lstStyle/>
          <a:p>
            <a:pPr algn="ctr"/>
            <a:r>
              <a:rPr lang="en-US" sz="2800" b="1" dirty="0">
                <a:solidFill>
                  <a:srgbClr val="7030A0"/>
                </a:solidFill>
              </a:rPr>
              <a:t>QUELQUES IMAGES DU CIBLAGE</a:t>
            </a:r>
            <a:endParaRPr lang="fr-FR" sz="2800" b="1" dirty="0">
              <a:solidFill>
                <a:srgbClr val="7030A0"/>
              </a:solidFill>
            </a:endParaRPr>
          </a:p>
        </p:txBody>
      </p:sp>
      <p:sp>
        <p:nvSpPr>
          <p:cNvPr id="15" name="TextBox 5">
            <a:extLst>
              <a:ext uri="{FF2B5EF4-FFF2-40B4-BE49-F238E27FC236}">
                <a16:creationId xmlns:a16="http://schemas.microsoft.com/office/drawing/2014/main" id="{FA97B796-7C17-4EF9-8D7C-BD7F5BECA77C}"/>
              </a:ext>
            </a:extLst>
          </p:cNvPr>
          <p:cNvSpPr txBox="1"/>
          <p:nvPr/>
        </p:nvSpPr>
        <p:spPr>
          <a:xfrm>
            <a:off x="467544" y="892552"/>
            <a:ext cx="6828460" cy="400110"/>
          </a:xfrm>
          <a:prstGeom prst="rect">
            <a:avLst/>
          </a:prstGeom>
          <a:noFill/>
        </p:spPr>
        <p:txBody>
          <a:bodyPr wrap="square" rtlCol="0">
            <a:spAutoFit/>
          </a:bodyPr>
          <a:lstStyle/>
          <a:p>
            <a:pPr algn="ctr"/>
            <a:r>
              <a:rPr lang="en-US" sz="2000" b="1" i="1" u="sng" dirty="0">
                <a:latin typeface="Century Gothic" pitchFamily="34" charset="0"/>
              </a:rPr>
              <a:t>Labe</a:t>
            </a:r>
            <a:endParaRPr lang="en-US" sz="2000" b="1" dirty="0">
              <a:latin typeface="Century Gothic" pitchFamily="34" charset="0"/>
            </a:endParaRPr>
          </a:p>
        </p:txBody>
      </p:sp>
      <p:pic>
        <p:nvPicPr>
          <p:cNvPr id="7" name="Image 6">
            <a:extLst>
              <a:ext uri="{FF2B5EF4-FFF2-40B4-BE49-F238E27FC236}">
                <a16:creationId xmlns:a16="http://schemas.microsoft.com/office/drawing/2014/main" id="{3D08E391-3FF0-4461-8902-B9EF8C3B5E90}"/>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323528" y="1583719"/>
            <a:ext cx="4248472" cy="3429455"/>
          </a:xfrm>
          <a:prstGeom prst="rect">
            <a:avLst/>
          </a:prstGeom>
          <a:noFill/>
          <a:ln>
            <a:noFill/>
          </a:ln>
        </p:spPr>
      </p:pic>
      <p:pic>
        <p:nvPicPr>
          <p:cNvPr id="10" name="Image 9">
            <a:extLst>
              <a:ext uri="{FF2B5EF4-FFF2-40B4-BE49-F238E27FC236}">
                <a16:creationId xmlns:a16="http://schemas.microsoft.com/office/drawing/2014/main" id="{B7C61C41-BD76-40DE-A2EF-6D60D090F7E2}"/>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788024" y="1561011"/>
            <a:ext cx="4032448" cy="3429455"/>
          </a:xfrm>
          <a:prstGeom prst="rect">
            <a:avLst/>
          </a:prstGeom>
          <a:noFill/>
          <a:ln>
            <a:noFill/>
          </a:ln>
        </p:spPr>
      </p:pic>
    </p:spTree>
    <p:extLst>
      <p:ext uri="{BB962C8B-B14F-4D97-AF65-F5344CB8AC3E}">
        <p14:creationId xmlns:p14="http://schemas.microsoft.com/office/powerpoint/2010/main" val="1914584268"/>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
        <p:nvSpPr>
          <p:cNvPr id="2" name="ZoneTexte 1">
            <a:extLst>
              <a:ext uri="{FF2B5EF4-FFF2-40B4-BE49-F238E27FC236}">
                <a16:creationId xmlns:a16="http://schemas.microsoft.com/office/drawing/2014/main" id="{7B4DD3BE-152B-4BCD-B399-FB8991C9B797}"/>
              </a:ext>
            </a:extLst>
          </p:cNvPr>
          <p:cNvSpPr txBox="1"/>
          <p:nvPr/>
        </p:nvSpPr>
        <p:spPr>
          <a:xfrm>
            <a:off x="1547664" y="369332"/>
            <a:ext cx="5328592" cy="523220"/>
          </a:xfrm>
          <a:prstGeom prst="rect">
            <a:avLst/>
          </a:prstGeom>
          <a:noFill/>
        </p:spPr>
        <p:txBody>
          <a:bodyPr wrap="square" rtlCol="0">
            <a:spAutoFit/>
          </a:bodyPr>
          <a:lstStyle/>
          <a:p>
            <a:pPr algn="ctr"/>
            <a:r>
              <a:rPr lang="en-US" sz="2800" b="1" dirty="0">
                <a:solidFill>
                  <a:srgbClr val="7030A0"/>
                </a:solidFill>
              </a:rPr>
              <a:t>QUELQUES IMAGES DU CIBLAGE</a:t>
            </a:r>
            <a:endParaRPr lang="fr-FR" sz="2800" b="1" dirty="0">
              <a:solidFill>
                <a:srgbClr val="7030A0"/>
              </a:solidFill>
            </a:endParaRPr>
          </a:p>
        </p:txBody>
      </p:sp>
      <p:sp>
        <p:nvSpPr>
          <p:cNvPr id="15" name="TextBox 5">
            <a:extLst>
              <a:ext uri="{FF2B5EF4-FFF2-40B4-BE49-F238E27FC236}">
                <a16:creationId xmlns:a16="http://schemas.microsoft.com/office/drawing/2014/main" id="{FA97B796-7C17-4EF9-8D7C-BD7F5BECA77C}"/>
              </a:ext>
            </a:extLst>
          </p:cNvPr>
          <p:cNvSpPr txBox="1"/>
          <p:nvPr/>
        </p:nvSpPr>
        <p:spPr>
          <a:xfrm>
            <a:off x="467544" y="892552"/>
            <a:ext cx="6828460" cy="400110"/>
          </a:xfrm>
          <a:prstGeom prst="rect">
            <a:avLst/>
          </a:prstGeom>
          <a:noFill/>
        </p:spPr>
        <p:txBody>
          <a:bodyPr wrap="square" rtlCol="0">
            <a:spAutoFit/>
          </a:bodyPr>
          <a:lstStyle/>
          <a:p>
            <a:pPr algn="ctr"/>
            <a:r>
              <a:rPr lang="en-US" sz="2000" b="1" i="1" u="sng" dirty="0" err="1">
                <a:latin typeface="Century Gothic" pitchFamily="34" charset="0"/>
              </a:rPr>
              <a:t>Faranah</a:t>
            </a:r>
            <a:r>
              <a:rPr lang="en-US" sz="2000" b="1" i="1" u="sng" dirty="0">
                <a:latin typeface="Century Gothic" pitchFamily="34" charset="0"/>
              </a:rPr>
              <a:t> </a:t>
            </a:r>
            <a:endParaRPr lang="en-US" sz="2000" b="1" dirty="0">
              <a:latin typeface="Century Gothic" pitchFamily="34" charset="0"/>
            </a:endParaRPr>
          </a:p>
        </p:txBody>
      </p:sp>
      <p:pic>
        <p:nvPicPr>
          <p:cNvPr id="8" name="Image 7" descr="C:\Users\PASSP\Desktop\7 prefectures échelle\photo de supervision\IMG_20181022_120740.jpg">
            <a:extLst>
              <a:ext uri="{FF2B5EF4-FFF2-40B4-BE49-F238E27FC236}">
                <a16:creationId xmlns:a16="http://schemas.microsoft.com/office/drawing/2014/main" id="{BC4FD19D-88D4-4F88-831C-19DCBB39CC27}"/>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29086" y="1441196"/>
            <a:ext cx="4022237" cy="3211940"/>
          </a:xfrm>
          <a:prstGeom prst="rect">
            <a:avLst/>
          </a:prstGeom>
          <a:noFill/>
          <a:ln>
            <a:noFill/>
          </a:ln>
        </p:spPr>
      </p:pic>
      <p:pic>
        <p:nvPicPr>
          <p:cNvPr id="9" name="Image 8" descr="C:\Users\PASSP\Desktop\7 prefectures échelle\photo de supervision\IMG_20181022_120732.jpg">
            <a:extLst>
              <a:ext uri="{FF2B5EF4-FFF2-40B4-BE49-F238E27FC236}">
                <a16:creationId xmlns:a16="http://schemas.microsoft.com/office/drawing/2014/main" id="{30D9CFF2-7A13-4444-AD02-A3F31CF97184}"/>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798235" y="1441194"/>
            <a:ext cx="4022237" cy="3211941"/>
          </a:xfrm>
          <a:prstGeom prst="rect">
            <a:avLst/>
          </a:prstGeom>
          <a:noFill/>
          <a:ln>
            <a:noFill/>
          </a:ln>
        </p:spPr>
      </p:pic>
    </p:spTree>
    <p:extLst>
      <p:ext uri="{BB962C8B-B14F-4D97-AF65-F5344CB8AC3E}">
        <p14:creationId xmlns:p14="http://schemas.microsoft.com/office/powerpoint/2010/main" val="25202571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
        <p:nvSpPr>
          <p:cNvPr id="2" name="ZoneTexte 1">
            <a:extLst>
              <a:ext uri="{FF2B5EF4-FFF2-40B4-BE49-F238E27FC236}">
                <a16:creationId xmlns:a16="http://schemas.microsoft.com/office/drawing/2014/main" id="{7B4DD3BE-152B-4BCD-B399-FB8991C9B797}"/>
              </a:ext>
            </a:extLst>
          </p:cNvPr>
          <p:cNvSpPr txBox="1"/>
          <p:nvPr/>
        </p:nvSpPr>
        <p:spPr>
          <a:xfrm>
            <a:off x="1547664" y="369332"/>
            <a:ext cx="5328592" cy="523220"/>
          </a:xfrm>
          <a:prstGeom prst="rect">
            <a:avLst/>
          </a:prstGeom>
          <a:noFill/>
        </p:spPr>
        <p:txBody>
          <a:bodyPr wrap="square" rtlCol="0">
            <a:spAutoFit/>
          </a:bodyPr>
          <a:lstStyle/>
          <a:p>
            <a:pPr algn="ctr"/>
            <a:r>
              <a:rPr lang="en-US" sz="2800" b="1" dirty="0">
                <a:solidFill>
                  <a:srgbClr val="7030A0"/>
                </a:solidFill>
              </a:rPr>
              <a:t>QUELQUES IMAGES DU CIBLAGE</a:t>
            </a:r>
            <a:endParaRPr lang="fr-FR" sz="2800" b="1" dirty="0">
              <a:solidFill>
                <a:srgbClr val="7030A0"/>
              </a:solidFill>
            </a:endParaRPr>
          </a:p>
        </p:txBody>
      </p:sp>
      <p:sp>
        <p:nvSpPr>
          <p:cNvPr id="15" name="TextBox 5">
            <a:extLst>
              <a:ext uri="{FF2B5EF4-FFF2-40B4-BE49-F238E27FC236}">
                <a16:creationId xmlns:a16="http://schemas.microsoft.com/office/drawing/2014/main" id="{FA97B796-7C17-4EF9-8D7C-BD7F5BECA77C}"/>
              </a:ext>
            </a:extLst>
          </p:cNvPr>
          <p:cNvSpPr txBox="1"/>
          <p:nvPr/>
        </p:nvSpPr>
        <p:spPr>
          <a:xfrm>
            <a:off x="467544" y="892552"/>
            <a:ext cx="6828460" cy="400110"/>
          </a:xfrm>
          <a:prstGeom prst="rect">
            <a:avLst/>
          </a:prstGeom>
          <a:noFill/>
        </p:spPr>
        <p:txBody>
          <a:bodyPr wrap="square" rtlCol="0">
            <a:spAutoFit/>
          </a:bodyPr>
          <a:lstStyle/>
          <a:p>
            <a:pPr algn="ctr"/>
            <a:r>
              <a:rPr lang="en-US" sz="2000" b="1" i="1" u="sng" dirty="0" err="1">
                <a:latin typeface="Century Gothic" pitchFamily="34" charset="0"/>
              </a:rPr>
              <a:t>Dinguiraye</a:t>
            </a:r>
            <a:endParaRPr lang="en-US" sz="2000" b="1" dirty="0">
              <a:latin typeface="Century Gothic" pitchFamily="34" charset="0"/>
            </a:endParaRPr>
          </a:p>
        </p:txBody>
      </p:sp>
      <p:pic>
        <p:nvPicPr>
          <p:cNvPr id="11" name="Image 10" descr="C:\Users\PASSP\Desktop\7 prefectures échelle\photo de supervision\IMG_20181022_104456.jpg">
            <a:extLst>
              <a:ext uri="{FF2B5EF4-FFF2-40B4-BE49-F238E27FC236}">
                <a16:creationId xmlns:a16="http://schemas.microsoft.com/office/drawing/2014/main" id="{BC8A1F52-02C5-4526-928F-ABE05440CDFC}"/>
              </a:ext>
            </a:extLst>
          </p:cNvPr>
          <p:cNvPicPr/>
          <p:nvPr/>
        </p:nvPicPr>
        <p:blipFill>
          <a:blip r:embed="rId3" cstate="email">
            <a:extLst>
              <a:ext uri="{28A0092B-C50C-407E-A947-70E740481C1C}">
                <a14:useLocalDpi xmlns:a14="http://schemas.microsoft.com/office/drawing/2010/main"/>
              </a:ext>
            </a:extLst>
          </a:blip>
          <a:srcRect/>
          <a:stretch>
            <a:fillRect/>
          </a:stretch>
        </p:blipFill>
        <p:spPr bwMode="auto">
          <a:xfrm>
            <a:off x="266868" y="1815882"/>
            <a:ext cx="4078898" cy="3441542"/>
          </a:xfrm>
          <a:prstGeom prst="rect">
            <a:avLst/>
          </a:prstGeom>
          <a:noFill/>
          <a:ln>
            <a:noFill/>
          </a:ln>
        </p:spPr>
      </p:pic>
      <p:pic>
        <p:nvPicPr>
          <p:cNvPr id="12" name="Image 11" descr="C:\Users\PASSP\Desktop\7 prefectures échelle\photo de supervision\IMG_20181025_115247.jpg">
            <a:extLst>
              <a:ext uri="{FF2B5EF4-FFF2-40B4-BE49-F238E27FC236}">
                <a16:creationId xmlns:a16="http://schemas.microsoft.com/office/drawing/2014/main" id="{888F786F-9235-42B4-AC1B-49F9F5D6ECBC}"/>
              </a:ext>
            </a:extLst>
          </p:cNvPr>
          <p:cNvPicPr/>
          <p:nvPr/>
        </p:nvPicPr>
        <p:blipFill>
          <a:blip r:embed="rId4" cstate="email">
            <a:extLst>
              <a:ext uri="{28A0092B-C50C-407E-A947-70E740481C1C}">
                <a14:useLocalDpi xmlns:a14="http://schemas.microsoft.com/office/drawing/2010/main"/>
              </a:ext>
            </a:extLst>
          </a:blip>
          <a:srcRect/>
          <a:stretch>
            <a:fillRect/>
          </a:stretch>
        </p:blipFill>
        <p:spPr bwMode="auto">
          <a:xfrm>
            <a:off x="4598524" y="1815882"/>
            <a:ext cx="3933916" cy="3441542"/>
          </a:xfrm>
          <a:prstGeom prst="rect">
            <a:avLst/>
          </a:prstGeom>
          <a:noFill/>
          <a:ln>
            <a:noFill/>
          </a:ln>
        </p:spPr>
      </p:pic>
    </p:spTree>
    <p:extLst>
      <p:ext uri="{BB962C8B-B14F-4D97-AF65-F5344CB8AC3E}">
        <p14:creationId xmlns:p14="http://schemas.microsoft.com/office/powerpoint/2010/main" val="31727051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83" name="Picture 459" descr="Description: C:\Users\user\Documents\PASSP - Consultant Informatique\Kobotoolbox\Mission Koubia-Dabola\Personne avec tablette devant les gens.jpg"/>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152525" y="667523"/>
            <a:ext cx="1591856" cy="1256183"/>
          </a:xfrm>
          <a:prstGeom prst="rect">
            <a:avLst/>
          </a:prstGeom>
          <a:noFill/>
          <a:extLst>
            <a:ext uri="{909E8E84-426E-40DD-AFC4-6F175D3DCCD1}">
              <a14:hiddenFill xmlns:a14="http://schemas.microsoft.com/office/drawing/2010/main">
                <a:solidFill>
                  <a:srgbClr val="FFFFFF"/>
                </a:solidFill>
              </a14:hiddenFill>
            </a:ext>
          </a:extLst>
        </p:spPr>
      </p:pic>
      <p:pic>
        <p:nvPicPr>
          <p:cNvPr id="2081" name="Picture 2" descr="Description: Image result for kobocollect and odk collect menu pictures"/>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877214" y="386186"/>
            <a:ext cx="1226698" cy="1537521"/>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457" descr="Description: C:\Users\user\Documents\PASSP - Consultant Informatique\Kobotoolbox\Mission Koubia-Dabola\Image Serveur.jp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484755" y="2629563"/>
            <a:ext cx="1361039" cy="1153477"/>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456" descr="Description: Image result for excel file picture"/>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053354" y="4168139"/>
            <a:ext cx="1400175" cy="82867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454" descr="Description: Image result for SQL Server 2008 database picture"/>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2209800" y="4920712"/>
            <a:ext cx="2486689" cy="1678843"/>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Arrow Connector 7"/>
          <p:cNvCxnSpPr/>
          <p:nvPr/>
        </p:nvCxnSpPr>
        <p:spPr>
          <a:xfrm>
            <a:off x="3490563" y="1817956"/>
            <a:ext cx="0" cy="701089"/>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0" name="Text Box 2"/>
          <p:cNvSpPr txBox="1">
            <a:spLocks noChangeArrowheads="1"/>
          </p:cNvSpPr>
          <p:nvPr/>
        </p:nvSpPr>
        <p:spPr bwMode="auto">
          <a:xfrm rot="16200000">
            <a:off x="3275334" y="2236112"/>
            <a:ext cx="1769421" cy="478155"/>
          </a:xfrm>
          <a:prstGeom prst="rect">
            <a:avLst/>
          </a:prstGeom>
          <a:solidFill>
            <a:srgbClr val="FFFF00"/>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800" b="1" dirty="0">
                <a:effectLst/>
                <a:latin typeface="Calibri"/>
                <a:ea typeface="Calibri"/>
                <a:cs typeface="Times New Roman"/>
              </a:rPr>
              <a:t>Transfert des données collectées au Serveur par synchronisation  via  internet</a:t>
            </a:r>
            <a:endParaRPr lang="en-US" sz="1100" dirty="0">
              <a:effectLst/>
              <a:latin typeface="Calibri"/>
              <a:ea typeface="Calibri"/>
              <a:cs typeface="Times New Roman"/>
            </a:endParaRPr>
          </a:p>
        </p:txBody>
      </p:sp>
      <p:sp>
        <p:nvSpPr>
          <p:cNvPr id="11" name="Text Box 2"/>
          <p:cNvSpPr txBox="1">
            <a:spLocks noChangeArrowheads="1"/>
          </p:cNvSpPr>
          <p:nvPr/>
        </p:nvSpPr>
        <p:spPr bwMode="auto">
          <a:xfrm rot="16200000">
            <a:off x="-268863" y="798867"/>
            <a:ext cx="1448103" cy="87100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a:lnSpc>
                <a:spcPct val="115000"/>
              </a:lnSpc>
              <a:spcAft>
                <a:spcPts val="1000"/>
              </a:spcAft>
            </a:pPr>
            <a:r>
              <a:rPr lang="fr-FR" sz="1100" b="1" dirty="0">
                <a:effectLst/>
                <a:latin typeface="Calibri"/>
                <a:ea typeface="Calibri"/>
                <a:cs typeface="Times New Roman"/>
              </a:rPr>
              <a:t>L’operateur avec la tablette collectant les donnes du ménage sur site</a:t>
            </a:r>
            <a:endParaRPr lang="en-US" sz="1100" dirty="0">
              <a:effectLst/>
              <a:latin typeface="Calibri"/>
              <a:ea typeface="Calibri"/>
              <a:cs typeface="Times New Roman"/>
            </a:endParaRPr>
          </a:p>
        </p:txBody>
      </p:sp>
      <p:cxnSp>
        <p:nvCxnSpPr>
          <p:cNvPr id="12" name="Straight Connector 11"/>
          <p:cNvCxnSpPr/>
          <p:nvPr/>
        </p:nvCxnSpPr>
        <p:spPr>
          <a:xfrm>
            <a:off x="-36793" y="2484099"/>
            <a:ext cx="2209800" cy="0"/>
          </a:xfrm>
          <a:prstGeom prst="line">
            <a:avLst/>
          </a:prstGeom>
          <a:ln w="28575">
            <a:solidFill>
              <a:srgbClr val="7030A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73586" y="1958423"/>
            <a:ext cx="2283386" cy="0"/>
          </a:xfrm>
          <a:prstGeom prst="line">
            <a:avLst/>
          </a:prstGeom>
          <a:noFill/>
          <a:ln w="28575" cap="flat" cmpd="sng" algn="ctr">
            <a:solidFill>
              <a:srgbClr val="7030A0"/>
            </a:solidFill>
            <a:prstDash val="solid"/>
            <a:headEnd type="triangle" w="med" len="med"/>
            <a:tailEnd type="triangle" w="med" len="med"/>
          </a:ln>
          <a:effectLst/>
        </p:spPr>
      </p:cxnSp>
      <p:sp>
        <p:nvSpPr>
          <p:cNvPr id="14" name="Text Box 2"/>
          <p:cNvSpPr txBox="1">
            <a:spLocks noChangeArrowheads="1"/>
          </p:cNvSpPr>
          <p:nvPr/>
        </p:nvSpPr>
        <p:spPr bwMode="auto">
          <a:xfrm rot="16200000">
            <a:off x="12370" y="2672338"/>
            <a:ext cx="1372261" cy="1065676"/>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270510" indent="-270510">
              <a:lnSpc>
                <a:spcPct val="115000"/>
              </a:lnSpc>
              <a:spcAft>
                <a:spcPts val="1000"/>
              </a:spcAft>
            </a:pPr>
            <a:r>
              <a:rPr lang="fr-FR" sz="1100" b="1" dirty="0">
                <a:effectLst/>
                <a:latin typeface="Calibri"/>
                <a:ea typeface="Calibri"/>
                <a:cs typeface="Times New Roman"/>
              </a:rPr>
              <a:t>Serveur  du Ciblage au bureau PASSP de </a:t>
            </a:r>
            <a:r>
              <a:rPr lang="fr-FR" sz="1100" b="1" dirty="0" err="1">
                <a:effectLst/>
                <a:latin typeface="Calibri"/>
                <a:ea typeface="Calibri"/>
                <a:cs typeface="Times New Roman"/>
              </a:rPr>
              <a:t>Coronthie</a:t>
            </a:r>
            <a:r>
              <a:rPr lang="fr-FR" sz="1100" b="1" dirty="0">
                <a:effectLst/>
                <a:latin typeface="Calibri"/>
                <a:ea typeface="Calibri"/>
                <a:cs typeface="Times New Roman"/>
              </a:rPr>
              <a:t> (Conakry)</a:t>
            </a:r>
            <a:endParaRPr lang="en-US" sz="1100" dirty="0">
              <a:effectLst/>
              <a:latin typeface="Calibri"/>
              <a:ea typeface="Calibri"/>
              <a:cs typeface="Times New Roman"/>
            </a:endParaRPr>
          </a:p>
        </p:txBody>
      </p:sp>
      <p:cxnSp>
        <p:nvCxnSpPr>
          <p:cNvPr id="17" name="Straight Connector 16"/>
          <p:cNvCxnSpPr/>
          <p:nvPr/>
        </p:nvCxnSpPr>
        <p:spPr>
          <a:xfrm>
            <a:off x="47625" y="386186"/>
            <a:ext cx="2437130" cy="0"/>
          </a:xfrm>
          <a:prstGeom prst="line">
            <a:avLst/>
          </a:prstGeom>
          <a:noFill/>
          <a:ln w="28575" cap="flat" cmpd="sng" algn="ctr">
            <a:solidFill>
              <a:srgbClr val="7030A0"/>
            </a:solidFill>
            <a:prstDash val="solid"/>
            <a:headEnd type="triangle" w="med" len="med"/>
            <a:tailEnd type="triangle" w="med" len="med"/>
          </a:ln>
          <a:effectLst/>
        </p:spPr>
      </p:cxnSp>
      <p:cxnSp>
        <p:nvCxnSpPr>
          <p:cNvPr id="18" name="Straight Connector 17"/>
          <p:cNvCxnSpPr/>
          <p:nvPr/>
        </p:nvCxnSpPr>
        <p:spPr>
          <a:xfrm>
            <a:off x="0" y="3933056"/>
            <a:ext cx="2209800" cy="0"/>
          </a:xfrm>
          <a:prstGeom prst="line">
            <a:avLst/>
          </a:prstGeom>
          <a:noFill/>
          <a:ln w="28575" cap="flat" cmpd="sng" algn="ctr">
            <a:solidFill>
              <a:srgbClr val="7030A0"/>
            </a:solidFill>
            <a:prstDash val="solid"/>
            <a:headEnd type="triangle" w="med" len="med"/>
            <a:tailEnd type="triangle" w="med" len="med"/>
          </a:ln>
          <a:effectLst/>
        </p:spPr>
      </p:cxnSp>
      <p:sp>
        <p:nvSpPr>
          <p:cNvPr id="19" name="Oval 18"/>
          <p:cNvSpPr/>
          <p:nvPr/>
        </p:nvSpPr>
        <p:spPr>
          <a:xfrm>
            <a:off x="775335" y="80962"/>
            <a:ext cx="600075" cy="2952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0" name="Text Box 429"/>
          <p:cNvSpPr txBox="1"/>
          <p:nvPr/>
        </p:nvSpPr>
        <p:spPr>
          <a:xfrm>
            <a:off x="945271" y="114300"/>
            <a:ext cx="333375" cy="228600"/>
          </a:xfrm>
          <a:prstGeom prst="rect">
            <a:avLst/>
          </a:prstGeom>
          <a:solidFill>
            <a:srgbClr val="92D050"/>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ea typeface="Calibri"/>
                <a:cs typeface="Times New Roman"/>
              </a:rPr>
              <a:t>1</a:t>
            </a:r>
          </a:p>
        </p:txBody>
      </p:sp>
      <p:sp>
        <p:nvSpPr>
          <p:cNvPr id="21" name="Oval 20"/>
          <p:cNvSpPr/>
          <p:nvPr/>
        </p:nvSpPr>
        <p:spPr>
          <a:xfrm>
            <a:off x="231775" y="2126615"/>
            <a:ext cx="600075" cy="2952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2" name="Text Box 427"/>
          <p:cNvSpPr txBox="1"/>
          <p:nvPr/>
        </p:nvSpPr>
        <p:spPr>
          <a:xfrm>
            <a:off x="365125" y="2142807"/>
            <a:ext cx="333375" cy="228600"/>
          </a:xfrm>
          <a:prstGeom prst="rect">
            <a:avLst/>
          </a:prstGeom>
          <a:solidFill>
            <a:srgbClr val="92D05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latin typeface="Calibri"/>
                <a:ea typeface="Calibri"/>
                <a:cs typeface="Times New Roman"/>
              </a:rPr>
              <a:t>2</a:t>
            </a:r>
          </a:p>
        </p:txBody>
      </p:sp>
      <p:sp>
        <p:nvSpPr>
          <p:cNvPr id="23" name="Text Box 2"/>
          <p:cNvSpPr txBox="1">
            <a:spLocks noChangeArrowheads="1"/>
          </p:cNvSpPr>
          <p:nvPr/>
        </p:nvSpPr>
        <p:spPr bwMode="auto">
          <a:xfrm rot="16200000">
            <a:off x="-326707" y="5305530"/>
            <a:ext cx="1717040" cy="871008"/>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270510" indent="-270510">
              <a:lnSpc>
                <a:spcPct val="115000"/>
              </a:lnSpc>
              <a:spcAft>
                <a:spcPts val="1000"/>
              </a:spcAft>
            </a:pPr>
            <a:r>
              <a:rPr lang="fr-FR" sz="1100" b="1" dirty="0">
                <a:effectLst/>
                <a:latin typeface="Calibri"/>
                <a:ea typeface="Calibri"/>
                <a:cs typeface="Times New Roman"/>
              </a:rPr>
              <a:t>Base de </a:t>
            </a:r>
            <a:r>
              <a:rPr lang="fr-FR" sz="1100" b="1" dirty="0" err="1">
                <a:effectLst/>
                <a:latin typeface="Calibri"/>
                <a:ea typeface="Calibri"/>
                <a:cs typeface="Times New Roman"/>
              </a:rPr>
              <a:t>donnees</a:t>
            </a:r>
            <a:r>
              <a:rPr lang="fr-FR" sz="1100" b="1" dirty="0">
                <a:effectLst/>
                <a:latin typeface="Calibri"/>
                <a:ea typeface="Calibri"/>
                <a:cs typeface="Times New Roman"/>
              </a:rPr>
              <a:t>  PASSP: SQL Serveur 2008/VB,NET/Google Cloud/</a:t>
            </a:r>
            <a:r>
              <a:rPr lang="fr-FR" sz="1100" b="1" dirty="0" err="1">
                <a:effectLst/>
                <a:latin typeface="Calibri"/>
                <a:ea typeface="Calibri"/>
                <a:cs typeface="Times New Roman"/>
              </a:rPr>
              <a:t>Kobotoolbox</a:t>
            </a:r>
            <a:endParaRPr lang="en-US" sz="1100" dirty="0">
              <a:effectLst/>
              <a:latin typeface="Calibri"/>
              <a:ea typeface="Calibri"/>
              <a:cs typeface="Times New Roman"/>
            </a:endParaRPr>
          </a:p>
        </p:txBody>
      </p:sp>
      <p:cxnSp>
        <p:nvCxnSpPr>
          <p:cNvPr id="24" name="Straight Connector 23"/>
          <p:cNvCxnSpPr/>
          <p:nvPr/>
        </p:nvCxnSpPr>
        <p:spPr>
          <a:xfrm>
            <a:off x="19685" y="4920712"/>
            <a:ext cx="2209800" cy="0"/>
          </a:xfrm>
          <a:prstGeom prst="line">
            <a:avLst/>
          </a:prstGeom>
          <a:noFill/>
          <a:ln w="28575" cap="flat" cmpd="sng" algn="ctr">
            <a:solidFill>
              <a:srgbClr val="7030A0"/>
            </a:solidFill>
            <a:prstDash val="solid"/>
            <a:headEnd type="triangle" w="med" len="med"/>
            <a:tailEnd type="triangle" w="med" len="med"/>
          </a:ln>
          <a:effectLst/>
        </p:spPr>
      </p:cxnSp>
      <p:cxnSp>
        <p:nvCxnSpPr>
          <p:cNvPr id="25" name="Straight Connector 24"/>
          <p:cNvCxnSpPr/>
          <p:nvPr/>
        </p:nvCxnSpPr>
        <p:spPr>
          <a:xfrm>
            <a:off x="0" y="6681718"/>
            <a:ext cx="2209800" cy="0"/>
          </a:xfrm>
          <a:prstGeom prst="line">
            <a:avLst/>
          </a:prstGeom>
          <a:noFill/>
          <a:ln w="28575" cap="flat" cmpd="sng" algn="ctr">
            <a:solidFill>
              <a:srgbClr val="7030A0"/>
            </a:solidFill>
            <a:prstDash val="solid"/>
            <a:headEnd type="triangle" w="med" len="med"/>
            <a:tailEnd type="triangle" w="med" len="med"/>
          </a:ln>
          <a:effectLst/>
        </p:spPr>
      </p:cxnSp>
      <p:sp>
        <p:nvSpPr>
          <p:cNvPr id="26" name="Oval 25"/>
          <p:cNvSpPr/>
          <p:nvPr/>
        </p:nvSpPr>
        <p:spPr>
          <a:xfrm>
            <a:off x="499427" y="4582477"/>
            <a:ext cx="600075" cy="2952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27" name="Text Box 422"/>
          <p:cNvSpPr txBox="1"/>
          <p:nvPr/>
        </p:nvSpPr>
        <p:spPr>
          <a:xfrm>
            <a:off x="623887" y="4582477"/>
            <a:ext cx="333375" cy="228600"/>
          </a:xfrm>
          <a:prstGeom prst="rect">
            <a:avLst/>
          </a:prstGeom>
          <a:solidFill>
            <a:srgbClr val="92D05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latin typeface="Calibri"/>
                <a:ea typeface="Calibri"/>
                <a:cs typeface="Times New Roman"/>
              </a:rPr>
              <a:t>4</a:t>
            </a:r>
          </a:p>
        </p:txBody>
      </p:sp>
      <p:sp>
        <p:nvSpPr>
          <p:cNvPr id="28" name="Text Box 2"/>
          <p:cNvSpPr txBox="1">
            <a:spLocks noChangeArrowheads="1"/>
          </p:cNvSpPr>
          <p:nvPr/>
        </p:nvSpPr>
        <p:spPr bwMode="auto">
          <a:xfrm rot="16200000">
            <a:off x="7467600" y="3549516"/>
            <a:ext cx="1678940" cy="144716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270510" indent="-270510">
              <a:lnSpc>
                <a:spcPct val="115000"/>
              </a:lnSpc>
              <a:spcAft>
                <a:spcPts val="1000"/>
              </a:spcAft>
            </a:pPr>
            <a:r>
              <a:rPr lang="fr-FR" sz="1100" b="1" dirty="0">
                <a:effectLst/>
                <a:latin typeface="Calibri"/>
                <a:ea typeface="Calibri"/>
                <a:cs typeface="Times New Roman"/>
              </a:rPr>
              <a:t>Microsoft  Excel dans le format duquel les données sont extraites de </a:t>
            </a:r>
            <a:r>
              <a:rPr lang="fr-FR" sz="1100" b="1" dirty="0" err="1">
                <a:effectLst/>
                <a:latin typeface="Calibri"/>
                <a:ea typeface="Calibri"/>
                <a:cs typeface="Times New Roman"/>
              </a:rPr>
              <a:t>KobotoolBox</a:t>
            </a:r>
            <a:endParaRPr lang="en-US" sz="1100" dirty="0">
              <a:effectLst/>
              <a:latin typeface="Calibri"/>
              <a:ea typeface="Calibri"/>
              <a:cs typeface="Times New Roman"/>
            </a:endParaRPr>
          </a:p>
        </p:txBody>
      </p:sp>
      <p:cxnSp>
        <p:nvCxnSpPr>
          <p:cNvPr id="29" name="Straight Connector 28"/>
          <p:cNvCxnSpPr/>
          <p:nvPr/>
        </p:nvCxnSpPr>
        <p:spPr>
          <a:xfrm flipV="1">
            <a:off x="4807930" y="3430483"/>
            <a:ext cx="4222723" cy="37942"/>
          </a:xfrm>
          <a:prstGeom prst="line">
            <a:avLst/>
          </a:prstGeom>
          <a:noFill/>
          <a:ln w="28575" cap="flat" cmpd="sng" algn="ctr">
            <a:solidFill>
              <a:srgbClr val="7030A0"/>
            </a:solidFill>
            <a:prstDash val="solid"/>
            <a:headEnd type="triangle" w="med" len="med"/>
            <a:tailEnd type="triangle" w="med" len="med"/>
          </a:ln>
          <a:effectLst/>
        </p:spPr>
      </p:cxnSp>
      <p:cxnSp>
        <p:nvCxnSpPr>
          <p:cNvPr id="30" name="Straight Connector 29"/>
          <p:cNvCxnSpPr/>
          <p:nvPr/>
        </p:nvCxnSpPr>
        <p:spPr>
          <a:xfrm flipV="1">
            <a:off x="4873968" y="5078807"/>
            <a:ext cx="4090646" cy="14604"/>
          </a:xfrm>
          <a:prstGeom prst="line">
            <a:avLst/>
          </a:prstGeom>
          <a:noFill/>
          <a:ln w="28575" cap="flat" cmpd="sng" algn="ctr">
            <a:solidFill>
              <a:srgbClr val="7030A0"/>
            </a:solidFill>
            <a:prstDash val="solid"/>
            <a:headEnd type="triangle" w="med" len="med"/>
            <a:tailEnd type="triangle" w="med" len="med"/>
          </a:ln>
          <a:effectLst/>
        </p:spPr>
      </p:cxnSp>
      <p:sp>
        <p:nvSpPr>
          <p:cNvPr id="31" name="Oval 30"/>
          <p:cNvSpPr/>
          <p:nvPr/>
        </p:nvSpPr>
        <p:spPr>
          <a:xfrm>
            <a:off x="6643052" y="3086345"/>
            <a:ext cx="600075" cy="295275"/>
          </a:xfrm>
          <a:prstGeom prst="ellipse">
            <a:avLst/>
          </a:prstGeom>
          <a:solidFill>
            <a:srgbClr val="4F81BD"/>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32" name="Text Box 419"/>
          <p:cNvSpPr txBox="1"/>
          <p:nvPr/>
        </p:nvSpPr>
        <p:spPr>
          <a:xfrm>
            <a:off x="6776401" y="3131301"/>
            <a:ext cx="333375" cy="228600"/>
          </a:xfrm>
          <a:prstGeom prst="rect">
            <a:avLst/>
          </a:prstGeom>
          <a:solidFill>
            <a:srgbClr val="92D050"/>
          </a:solid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en-US" sz="1100">
                <a:effectLst/>
                <a:latin typeface="Calibri"/>
                <a:ea typeface="Calibri"/>
                <a:cs typeface="Times New Roman"/>
              </a:rPr>
              <a:t>3</a:t>
            </a:r>
          </a:p>
        </p:txBody>
      </p:sp>
      <p:cxnSp>
        <p:nvCxnSpPr>
          <p:cNvPr id="34" name="Straight Arrow Connector 33"/>
          <p:cNvCxnSpPr/>
          <p:nvPr/>
        </p:nvCxnSpPr>
        <p:spPr>
          <a:xfrm>
            <a:off x="4160043" y="3506537"/>
            <a:ext cx="0" cy="524913"/>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sp>
        <p:nvSpPr>
          <p:cNvPr id="35" name="Text Box 2"/>
          <p:cNvSpPr txBox="1">
            <a:spLocks noChangeArrowheads="1"/>
          </p:cNvSpPr>
          <p:nvPr/>
        </p:nvSpPr>
        <p:spPr bwMode="auto">
          <a:xfrm>
            <a:off x="4241359" y="3553201"/>
            <a:ext cx="2259330" cy="457200"/>
          </a:xfrm>
          <a:prstGeom prst="rect">
            <a:avLst/>
          </a:prstGeom>
          <a:solidFill>
            <a:srgbClr val="FFFF00"/>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800" b="1" dirty="0">
                <a:effectLst/>
                <a:latin typeface="Calibri"/>
                <a:ea typeface="Calibri"/>
                <a:cs typeface="Times New Roman"/>
              </a:rPr>
              <a:t>Extraction des données collectées au format Excel portable sur pc </a:t>
            </a:r>
            <a:endParaRPr lang="en-US" sz="1100" dirty="0">
              <a:effectLst/>
              <a:latin typeface="Calibri"/>
              <a:ea typeface="Calibri"/>
              <a:cs typeface="Times New Roman"/>
            </a:endParaRPr>
          </a:p>
        </p:txBody>
      </p:sp>
      <p:cxnSp>
        <p:nvCxnSpPr>
          <p:cNvPr id="37" name="Straight Arrow Connector 36"/>
          <p:cNvCxnSpPr/>
          <p:nvPr/>
        </p:nvCxnSpPr>
        <p:spPr>
          <a:xfrm>
            <a:off x="4807930" y="5112569"/>
            <a:ext cx="0" cy="891673"/>
          </a:xfrm>
          <a:prstGeom prst="straightConnector1">
            <a:avLst/>
          </a:prstGeom>
          <a:noFill/>
          <a:ln w="38100" cap="flat" cmpd="sng" algn="ctr">
            <a:solidFill>
              <a:srgbClr val="C0504D"/>
            </a:solidFill>
            <a:prstDash val="solid"/>
            <a:tailEnd type="arrow"/>
          </a:ln>
          <a:effectLst>
            <a:outerShdw blurRad="40000" dist="23000" dir="5400000" rotWithShape="0">
              <a:srgbClr val="000000">
                <a:alpha val="35000"/>
              </a:srgbClr>
            </a:outerShdw>
          </a:effectLst>
        </p:spPr>
      </p:cxnSp>
      <p:cxnSp>
        <p:nvCxnSpPr>
          <p:cNvPr id="39" name="Straight Arrow Connector 38"/>
          <p:cNvCxnSpPr>
            <a:endCxn id="2058" idx="1"/>
          </p:cNvCxnSpPr>
          <p:nvPr/>
        </p:nvCxnSpPr>
        <p:spPr>
          <a:xfrm>
            <a:off x="4160043" y="4273099"/>
            <a:ext cx="893311" cy="309378"/>
          </a:xfrm>
          <a:prstGeom prst="straightConnector1">
            <a:avLst/>
          </a:prstGeom>
          <a:ln w="57150">
            <a:solidFill>
              <a:schemeClr val="tx1"/>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0" name="Text Box 2"/>
          <p:cNvSpPr txBox="1">
            <a:spLocks noChangeArrowheads="1"/>
          </p:cNvSpPr>
          <p:nvPr/>
        </p:nvSpPr>
        <p:spPr bwMode="auto">
          <a:xfrm>
            <a:off x="4939323" y="5253605"/>
            <a:ext cx="3295650" cy="609600"/>
          </a:xfrm>
          <a:prstGeom prst="rect">
            <a:avLst/>
          </a:prstGeom>
          <a:solidFill>
            <a:srgbClr val="FFFF00"/>
          </a:solidFill>
          <a:ln w="9525">
            <a:noFill/>
            <a:miter lim="800000"/>
            <a:headEnd/>
            <a:tailEnd/>
          </a:ln>
        </p:spPr>
        <p:txBody>
          <a:bodyPr rot="0" vert="horz" wrap="square" lIns="91440" tIns="45720" rIns="91440" bIns="45720" anchor="t" anchorCtr="0">
            <a:noAutofit/>
          </a:bodyPr>
          <a:lstStyle/>
          <a:p>
            <a:pPr algn="ctr">
              <a:lnSpc>
                <a:spcPct val="115000"/>
              </a:lnSpc>
              <a:spcAft>
                <a:spcPts val="1000"/>
              </a:spcAft>
            </a:pPr>
            <a:r>
              <a:rPr lang="fr-FR" sz="800" b="1" dirty="0">
                <a:effectLst/>
                <a:latin typeface="Calibri"/>
                <a:ea typeface="Calibri"/>
                <a:cs typeface="Times New Roman"/>
              </a:rPr>
              <a:t>Importation des données Excel dans la nouvelle base de données SQL Serveur 2008 du PASSP / Exploitation sur le Web via </a:t>
            </a:r>
            <a:r>
              <a:rPr lang="fr-FR" sz="800" b="1" dirty="0" err="1">
                <a:effectLst/>
                <a:latin typeface="Calibri"/>
                <a:ea typeface="Calibri"/>
                <a:cs typeface="Times New Roman"/>
              </a:rPr>
              <a:t>VB.Net</a:t>
            </a:r>
            <a:r>
              <a:rPr lang="fr-FR" sz="800" b="1" dirty="0">
                <a:effectLst/>
                <a:latin typeface="Calibri"/>
                <a:ea typeface="Calibri"/>
                <a:cs typeface="Times New Roman"/>
              </a:rPr>
              <a:t> intégrée à Google Cloud/</a:t>
            </a:r>
            <a:r>
              <a:rPr lang="fr-FR" sz="800" b="1" dirty="0" err="1">
                <a:effectLst/>
                <a:latin typeface="Calibri"/>
                <a:ea typeface="Calibri"/>
                <a:cs typeface="Times New Roman"/>
              </a:rPr>
              <a:t>KobotoolBox</a:t>
            </a:r>
            <a:endParaRPr lang="en-US" sz="1100" dirty="0">
              <a:effectLst/>
              <a:latin typeface="Calibri"/>
              <a:ea typeface="Calibri"/>
              <a:cs typeface="Times New Roman"/>
            </a:endParaRPr>
          </a:p>
        </p:txBody>
      </p:sp>
      <p:sp>
        <p:nvSpPr>
          <p:cNvPr id="41" name="Text Box 439"/>
          <p:cNvSpPr txBox="1"/>
          <p:nvPr/>
        </p:nvSpPr>
        <p:spPr>
          <a:xfrm>
            <a:off x="5006022" y="6599555"/>
            <a:ext cx="4029075" cy="2381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sz="1000" b="1" i="1" dirty="0" err="1">
                <a:effectLst/>
                <a:latin typeface="Book Antiqua"/>
                <a:ea typeface="Calibri"/>
                <a:cs typeface="Times New Roman"/>
              </a:rPr>
              <a:t>Cece</a:t>
            </a:r>
            <a:r>
              <a:rPr lang="fr-FR" sz="1000" b="1" i="1" dirty="0">
                <a:effectLst/>
                <a:latin typeface="Book Antiqua"/>
                <a:ea typeface="Calibri"/>
                <a:cs typeface="Times New Roman"/>
              </a:rPr>
              <a:t> Jules HABA, Consultant Informatique/PASSP – Juillet 2017</a:t>
            </a:r>
            <a:endParaRPr lang="en-US" sz="1100" dirty="0">
              <a:effectLst/>
              <a:ea typeface="Calibri"/>
              <a:cs typeface="Times New Roman"/>
            </a:endParaRPr>
          </a:p>
        </p:txBody>
      </p:sp>
      <p:sp>
        <p:nvSpPr>
          <p:cNvPr id="2" name="Rectangle 4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Rectangle 44"/>
          <p:cNvSpPr>
            <a:spLocks noChangeArrowheads="1"/>
          </p:cNvSpPr>
          <p:nvPr/>
        </p:nvSpPr>
        <p:spPr bwMode="auto">
          <a:xfrm>
            <a:off x="457200" y="4572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4" name="Rectangle 45"/>
          <p:cNvSpPr>
            <a:spLocks noChangeArrowheads="1"/>
          </p:cNvSpPr>
          <p:nvPr/>
        </p:nvSpPr>
        <p:spPr bwMode="auto">
          <a:xfrm>
            <a:off x="457200" y="235267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5" name="Rectangle 51"/>
          <p:cNvSpPr>
            <a:spLocks noChangeArrowheads="1"/>
          </p:cNvSpPr>
          <p:nvPr/>
        </p:nvSpPr>
        <p:spPr bwMode="auto">
          <a:xfrm>
            <a:off x="457200" y="48387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br>
              <a:rPr kumimoji="0" lang="fr-FR" sz="1600" b="1" i="0" u="sng" strike="noStrike" cap="none" normalizeH="0" baseline="0">
                <a:ln>
                  <a:noFill/>
                </a:ln>
                <a:solidFill>
                  <a:schemeClr val="tx1"/>
                </a:solidFill>
                <a:effectLst/>
                <a:latin typeface="Calibri" pitchFamily="34" charset="0"/>
                <a:ea typeface="Calibri" pitchFamily="34" charset="0"/>
                <a:cs typeface="Times New Roman" pitchFamily="18" charset="0"/>
              </a:rPr>
            </a:br>
            <a:endParaRPr kumimoji="0" lang="fr-FR" sz="1800" b="0" i="0" u="none" strike="noStrike" cap="none" normalizeH="0" baseline="0">
              <a:ln>
                <a:noFill/>
              </a:ln>
              <a:solidFill>
                <a:schemeClr val="tx1"/>
              </a:solidFill>
              <a:effectLst/>
              <a:latin typeface="Arial" pitchFamily="34" charset="0"/>
              <a:cs typeface="Arial" pitchFamily="34" charset="0"/>
            </a:endParaRPr>
          </a:p>
        </p:txBody>
      </p:sp>
      <p:sp>
        <p:nvSpPr>
          <p:cNvPr id="6" name="Rectangle 52"/>
          <p:cNvSpPr>
            <a:spLocks noChangeArrowheads="1"/>
          </p:cNvSpPr>
          <p:nvPr/>
        </p:nvSpPr>
        <p:spPr bwMode="auto">
          <a:xfrm>
            <a:off x="0" y="48387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7" name="Rectangle 57"/>
          <p:cNvSpPr>
            <a:spLocks noChangeArrowheads="1"/>
          </p:cNvSpPr>
          <p:nvPr/>
        </p:nvSpPr>
        <p:spPr bwMode="auto">
          <a:xfrm>
            <a:off x="0" y="63722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48" name="Rectangle 59"/>
          <p:cNvSpPr>
            <a:spLocks noChangeArrowheads="1"/>
          </p:cNvSpPr>
          <p:nvPr/>
        </p:nvSpPr>
        <p:spPr bwMode="auto">
          <a:xfrm>
            <a:off x="0" y="7200900"/>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49" name="Rectangle 60"/>
          <p:cNvSpPr>
            <a:spLocks noChangeArrowheads="1"/>
          </p:cNvSpPr>
          <p:nvPr/>
        </p:nvSpPr>
        <p:spPr bwMode="auto">
          <a:xfrm>
            <a:off x="0" y="8391525"/>
            <a:ext cx="0" cy="0"/>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endParaRPr lang="en-US"/>
          </a:p>
        </p:txBody>
      </p:sp>
      <p:sp>
        <p:nvSpPr>
          <p:cNvPr id="2050" name="Rectangle 61"/>
          <p:cNvSpPr>
            <a:spLocks noChangeArrowheads="1"/>
          </p:cNvSpPr>
          <p:nvPr/>
        </p:nvSpPr>
        <p:spPr bwMode="auto">
          <a:xfrm>
            <a:off x="0" y="9439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62" name="Picture 61"/>
          <p:cNvPicPr/>
          <p:nvPr/>
        </p:nvPicPr>
        <p:blipFill>
          <a:blip r:embed="rId7"/>
          <a:stretch>
            <a:fillRect/>
          </a:stretch>
        </p:blipFill>
        <p:spPr>
          <a:xfrm>
            <a:off x="2027267" y="4010401"/>
            <a:ext cx="1977801" cy="948728"/>
          </a:xfrm>
          <a:prstGeom prst="rect">
            <a:avLst/>
          </a:prstGeom>
        </p:spPr>
      </p:pic>
      <p:sp>
        <p:nvSpPr>
          <p:cNvPr id="15" name="ZoneTexte 14">
            <a:extLst>
              <a:ext uri="{FF2B5EF4-FFF2-40B4-BE49-F238E27FC236}">
                <a16:creationId xmlns:a16="http://schemas.microsoft.com/office/drawing/2014/main" id="{3B510098-740D-4059-B89A-21807B183D7C}"/>
              </a:ext>
            </a:extLst>
          </p:cNvPr>
          <p:cNvSpPr txBox="1"/>
          <p:nvPr/>
        </p:nvSpPr>
        <p:spPr>
          <a:xfrm>
            <a:off x="4606698" y="228599"/>
            <a:ext cx="4069758" cy="923330"/>
          </a:xfrm>
          <a:prstGeom prst="rect">
            <a:avLst/>
          </a:prstGeom>
          <a:noFill/>
        </p:spPr>
        <p:txBody>
          <a:bodyPr wrap="square" rtlCol="0">
            <a:spAutoFit/>
          </a:bodyPr>
          <a:lstStyle/>
          <a:p>
            <a:pPr algn="ctr"/>
            <a:r>
              <a:rPr lang="en-US" b="1" dirty="0">
                <a:solidFill>
                  <a:srgbClr val="00B050"/>
                </a:solidFill>
              </a:rPr>
              <a:t>SCHEMA DE COLLECTE ET DE TRANSFERT</a:t>
            </a:r>
            <a:br>
              <a:rPr lang="en-US" b="1" dirty="0">
                <a:solidFill>
                  <a:srgbClr val="00B050"/>
                </a:solidFill>
              </a:rPr>
            </a:br>
            <a:r>
              <a:rPr lang="en-US" b="1" dirty="0">
                <a:solidFill>
                  <a:srgbClr val="00B050"/>
                </a:solidFill>
              </a:rPr>
              <a:t>SYNCHRONISE DES DONNEES DE CIBLAGE DES EXTREMES-PAUVRES</a:t>
            </a:r>
            <a:endParaRPr lang="fr-FR" b="1" dirty="0">
              <a:solidFill>
                <a:srgbClr val="00B050"/>
              </a:solidFill>
            </a:endParaRPr>
          </a:p>
        </p:txBody>
      </p:sp>
    </p:spTree>
    <p:extLst>
      <p:ext uri="{BB962C8B-B14F-4D97-AF65-F5344CB8AC3E}">
        <p14:creationId xmlns:p14="http://schemas.microsoft.com/office/powerpoint/2010/main" val="52759010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 y="815193"/>
            <a:ext cx="8261340" cy="400110"/>
          </a:xfrm>
          <a:prstGeom prst="rect">
            <a:avLst/>
          </a:prstGeom>
          <a:noFill/>
        </p:spPr>
        <p:txBody>
          <a:bodyPr wrap="square" rtlCol="0">
            <a:spAutoFit/>
          </a:bodyPr>
          <a:lstStyle/>
          <a:p>
            <a:pPr algn="ctr"/>
            <a:r>
              <a:rPr lang="fr-FR" sz="2000" b="1" dirty="0"/>
              <a:t>PHASE PILOTE (DABOLA, KOUBIA)</a:t>
            </a:r>
            <a:endParaRPr lang="en-US" sz="2000" b="1" dirty="0"/>
          </a:p>
        </p:txBody>
      </p:sp>
      <p:graphicFrame>
        <p:nvGraphicFramePr>
          <p:cNvPr id="3" name="Tableau 2"/>
          <p:cNvGraphicFramePr>
            <a:graphicFrameLocks noGrp="1"/>
          </p:cNvGraphicFramePr>
          <p:nvPr>
            <p:extLst/>
          </p:nvPr>
        </p:nvGraphicFramePr>
        <p:xfrm>
          <a:off x="827584" y="1412776"/>
          <a:ext cx="7433760" cy="1442085"/>
        </p:xfrm>
        <a:graphic>
          <a:graphicData uri="http://schemas.openxmlformats.org/drawingml/2006/table">
            <a:tbl>
              <a:tblPr>
                <a:tableStyleId>{616DA210-FB5B-4158-B5E0-FEB733F419BA}</a:tableStyleId>
              </a:tblPr>
              <a:tblGrid>
                <a:gridCol w="1858440">
                  <a:extLst>
                    <a:ext uri="{9D8B030D-6E8A-4147-A177-3AD203B41FA5}">
                      <a16:colId xmlns:a16="http://schemas.microsoft.com/office/drawing/2014/main" val="20000"/>
                    </a:ext>
                  </a:extLst>
                </a:gridCol>
                <a:gridCol w="1858440">
                  <a:extLst>
                    <a:ext uri="{9D8B030D-6E8A-4147-A177-3AD203B41FA5}">
                      <a16:colId xmlns:a16="http://schemas.microsoft.com/office/drawing/2014/main" val="20001"/>
                    </a:ext>
                  </a:extLst>
                </a:gridCol>
                <a:gridCol w="1858440">
                  <a:extLst>
                    <a:ext uri="{9D8B030D-6E8A-4147-A177-3AD203B41FA5}">
                      <a16:colId xmlns:a16="http://schemas.microsoft.com/office/drawing/2014/main" val="20002"/>
                    </a:ext>
                  </a:extLst>
                </a:gridCol>
                <a:gridCol w="1858440">
                  <a:extLst>
                    <a:ext uri="{9D8B030D-6E8A-4147-A177-3AD203B41FA5}">
                      <a16:colId xmlns:a16="http://schemas.microsoft.com/office/drawing/2014/main" val="20003"/>
                    </a:ext>
                  </a:extLst>
                </a:gridCol>
              </a:tblGrid>
              <a:tr h="0">
                <a:tc>
                  <a:txBody>
                    <a:bodyPr/>
                    <a:lstStyle/>
                    <a:p>
                      <a:pPr algn="ctr" fontAlgn="ctr"/>
                      <a:r>
                        <a:rPr lang="fr-FR" sz="1600" b="1" u="none" strike="noStrike" dirty="0">
                          <a:effectLst/>
                        </a:rPr>
                        <a:t>EFFECTIF TOTAL ELIGIBLE</a:t>
                      </a:r>
                      <a:endParaRPr lang="fr-FR"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b="1" u="none" strike="noStrike" dirty="0">
                          <a:effectLst/>
                        </a:rPr>
                        <a:t>NOMBRE DE FEMMES EN AGE DE PROCREER (15-49 ANS)</a:t>
                      </a:r>
                      <a:endParaRPr lang="fr-FR"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b="1" u="none" strike="noStrike" dirty="0">
                          <a:effectLst/>
                        </a:rPr>
                        <a:t> NOMBRE D'ENFANTS DE -  5 ANS</a:t>
                      </a:r>
                      <a:endParaRPr lang="fr-FR"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b="1" u="none" strike="noStrike" dirty="0">
                          <a:effectLst/>
                        </a:rPr>
                        <a:t>TOTAL BENEFICIAIRES DU PAD</a:t>
                      </a:r>
                      <a:endParaRPr lang="fr-FR" sz="1600" b="1"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10000"/>
                  </a:ext>
                </a:extLst>
              </a:tr>
              <a:tr h="457200">
                <a:tc>
                  <a:txBody>
                    <a:bodyPr/>
                    <a:lstStyle/>
                    <a:p>
                      <a:pPr algn="ctr" fontAlgn="ctr"/>
                      <a:r>
                        <a:rPr lang="fr-FR" sz="1600" u="none" strike="noStrike">
                          <a:effectLst/>
                        </a:rPr>
                        <a:t>13 827</a:t>
                      </a:r>
                      <a:endParaRPr lang="fr-FR" sz="16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u="none" strike="noStrike">
                          <a:effectLst/>
                        </a:rPr>
                        <a:t>3 039</a:t>
                      </a:r>
                      <a:endParaRPr lang="fr-FR" sz="16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u="none" strike="noStrike">
                          <a:effectLst/>
                        </a:rPr>
                        <a:t>2 213</a:t>
                      </a:r>
                      <a:endParaRPr lang="fr-FR" sz="16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u="none" strike="noStrike" dirty="0">
                          <a:effectLst/>
                        </a:rPr>
                        <a:t>5 252</a:t>
                      </a:r>
                      <a:endParaRPr lang="fr-FR" sz="1600" b="1"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10001"/>
                  </a:ext>
                </a:extLst>
              </a:tr>
            </a:tbl>
          </a:graphicData>
        </a:graphic>
      </p:graphicFrame>
      <p:graphicFrame>
        <p:nvGraphicFramePr>
          <p:cNvPr id="7" name="Graphique 6"/>
          <p:cNvGraphicFramePr>
            <a:graphicFrameLocks/>
          </p:cNvGraphicFramePr>
          <p:nvPr>
            <p:extLst/>
          </p:nvPr>
        </p:nvGraphicFramePr>
        <p:xfrm>
          <a:off x="971600" y="3140968"/>
          <a:ext cx="7704856"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a:extLst>
              <a:ext uri="{FF2B5EF4-FFF2-40B4-BE49-F238E27FC236}">
                <a16:creationId xmlns:a16="http://schemas.microsoft.com/office/drawing/2014/main" id="{918335B5-9246-4417-B41A-FA19C57FB516}"/>
              </a:ext>
            </a:extLst>
          </p:cNvPr>
          <p:cNvSpPr/>
          <p:nvPr/>
        </p:nvSpPr>
        <p:spPr>
          <a:xfrm>
            <a:off x="2339752" y="118142"/>
            <a:ext cx="4133119" cy="369332"/>
          </a:xfrm>
          <a:prstGeom prst="rect">
            <a:avLst/>
          </a:prstGeom>
        </p:spPr>
        <p:txBody>
          <a:bodyPr wrap="none">
            <a:spAutoFit/>
          </a:bodyPr>
          <a:lstStyle/>
          <a:p>
            <a:r>
              <a:rPr lang="fr-FR" b="1" dirty="0">
                <a:solidFill>
                  <a:srgbClr val="00B050"/>
                </a:solidFill>
              </a:rPr>
              <a:t>AII. RESULTATS OBTENUS DE LA COLLECTE</a:t>
            </a:r>
            <a:endParaRPr lang="fr-FR" dirty="0"/>
          </a:p>
        </p:txBody>
      </p:sp>
    </p:spTree>
    <p:extLst>
      <p:ext uri="{BB962C8B-B14F-4D97-AF65-F5344CB8AC3E}">
        <p14:creationId xmlns:p14="http://schemas.microsoft.com/office/powerpoint/2010/main" val="1098347077"/>
      </p:ext>
    </p:extLst>
  </p:cSld>
  <p:clrMapOvr>
    <a:masterClrMapping/>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2"/>
          <p:cNvSpPr txBox="1"/>
          <p:nvPr/>
        </p:nvSpPr>
        <p:spPr>
          <a:xfrm>
            <a:off x="238413" y="464895"/>
            <a:ext cx="8451150" cy="400110"/>
          </a:xfrm>
          <a:prstGeom prst="rect">
            <a:avLst/>
          </a:prstGeom>
          <a:noFill/>
        </p:spPr>
        <p:txBody>
          <a:bodyPr wrap="square" rtlCol="0">
            <a:spAutoFit/>
          </a:bodyPr>
          <a:lstStyle/>
          <a:p>
            <a:pPr algn="ctr"/>
            <a:r>
              <a:rPr lang="fr-FR" sz="2000" b="1" dirty="0"/>
              <a:t>MISE  ECHELLE DES 4 PREFECTURES (FARANAH, DINGUIRAYE, LABE, TOUGUE)</a:t>
            </a:r>
            <a:endParaRPr lang="en-US" sz="2000" b="1" dirty="0"/>
          </a:p>
        </p:txBody>
      </p:sp>
      <p:graphicFrame>
        <p:nvGraphicFramePr>
          <p:cNvPr id="9" name="Tableau 8">
            <a:extLst>
              <a:ext uri="{FF2B5EF4-FFF2-40B4-BE49-F238E27FC236}">
                <a16:creationId xmlns:a16="http://schemas.microsoft.com/office/drawing/2014/main" id="{8211B814-1FCA-4304-B0BA-9E447E1A374B}"/>
              </a:ext>
            </a:extLst>
          </p:cNvPr>
          <p:cNvGraphicFramePr>
            <a:graphicFrameLocks noGrp="1"/>
          </p:cNvGraphicFramePr>
          <p:nvPr>
            <p:extLst/>
          </p:nvPr>
        </p:nvGraphicFramePr>
        <p:xfrm>
          <a:off x="467543" y="865005"/>
          <a:ext cx="7992889" cy="2160240"/>
        </p:xfrm>
        <a:graphic>
          <a:graphicData uri="http://schemas.openxmlformats.org/drawingml/2006/table">
            <a:tbl>
              <a:tblPr>
                <a:tableStyleId>{616DA210-FB5B-4158-B5E0-FEB733F419BA}</a:tableStyleId>
              </a:tblPr>
              <a:tblGrid>
                <a:gridCol w="2478415">
                  <a:extLst>
                    <a:ext uri="{9D8B030D-6E8A-4147-A177-3AD203B41FA5}">
                      <a16:colId xmlns:a16="http://schemas.microsoft.com/office/drawing/2014/main" val="3471995758"/>
                    </a:ext>
                  </a:extLst>
                </a:gridCol>
                <a:gridCol w="1838158">
                  <a:extLst>
                    <a:ext uri="{9D8B030D-6E8A-4147-A177-3AD203B41FA5}">
                      <a16:colId xmlns:a16="http://schemas.microsoft.com/office/drawing/2014/main" val="151248926"/>
                    </a:ext>
                  </a:extLst>
                </a:gridCol>
                <a:gridCol w="1838158">
                  <a:extLst>
                    <a:ext uri="{9D8B030D-6E8A-4147-A177-3AD203B41FA5}">
                      <a16:colId xmlns:a16="http://schemas.microsoft.com/office/drawing/2014/main" val="596473068"/>
                    </a:ext>
                  </a:extLst>
                </a:gridCol>
                <a:gridCol w="1838158">
                  <a:extLst>
                    <a:ext uri="{9D8B030D-6E8A-4147-A177-3AD203B41FA5}">
                      <a16:colId xmlns:a16="http://schemas.microsoft.com/office/drawing/2014/main" val="1752918740"/>
                    </a:ext>
                  </a:extLst>
                </a:gridCol>
              </a:tblGrid>
              <a:tr h="1199188">
                <a:tc>
                  <a:txBody>
                    <a:bodyPr/>
                    <a:lstStyle/>
                    <a:p>
                      <a:pPr algn="ctr" fontAlgn="ctr"/>
                      <a:r>
                        <a:rPr lang="fr-FR" sz="1600" b="1" u="none" strike="noStrike" dirty="0">
                          <a:effectLst/>
                        </a:rPr>
                        <a:t>EFFECTIF ELIGIBLE</a:t>
                      </a:r>
                      <a:endParaRPr lang="fr-FR"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b="1" u="none" strike="noStrike" dirty="0">
                          <a:effectLst/>
                        </a:rPr>
                        <a:t>NOMBRE DE FEMMES EN AGE DE PROCREER (15-49 ANS) </a:t>
                      </a:r>
                      <a:endParaRPr lang="fr-FR"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b="1" u="none" strike="noStrike" dirty="0">
                          <a:effectLst/>
                        </a:rPr>
                        <a:t>NOMBRE D'ENFANTS DE -  5 ANS </a:t>
                      </a:r>
                      <a:endParaRPr lang="fr-FR"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b="1" u="none" strike="noStrike" dirty="0">
                          <a:effectLst/>
                        </a:rPr>
                        <a:t>TOTAL BENEFICIAIRES DIRECTS PAD </a:t>
                      </a:r>
                      <a:endParaRPr lang="fr-FR" sz="1600" b="1"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1998546251"/>
                  </a:ext>
                </a:extLst>
              </a:tr>
              <a:tr h="961052">
                <a:tc>
                  <a:txBody>
                    <a:bodyPr/>
                    <a:lstStyle/>
                    <a:p>
                      <a:pPr algn="ctr" fontAlgn="ctr"/>
                      <a:r>
                        <a:rPr lang="fr-FR" sz="1600" u="none" strike="noStrike">
                          <a:effectLst/>
                        </a:rPr>
                        <a:t>16 858</a:t>
                      </a:r>
                      <a:endParaRPr lang="fr-FR" sz="16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u="none" strike="noStrike">
                          <a:effectLst/>
                        </a:rPr>
                        <a:t>4 226</a:t>
                      </a:r>
                      <a:endParaRPr lang="fr-FR" sz="1600" b="1" i="0" u="none" strike="noStrike">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u="none" strike="noStrike" dirty="0">
                          <a:effectLst/>
                        </a:rPr>
                        <a:t>3 074</a:t>
                      </a:r>
                      <a:endParaRPr lang="fr-FR" sz="1600" b="1" i="0" u="none" strike="noStrike" dirty="0">
                        <a:solidFill>
                          <a:srgbClr val="000000"/>
                        </a:solidFill>
                        <a:effectLst/>
                        <a:latin typeface="Calibri Light" panose="020F0302020204030204" pitchFamily="34" charset="0"/>
                      </a:endParaRPr>
                    </a:p>
                  </a:txBody>
                  <a:tcPr marL="9525" marR="9525" marT="9525" marB="0" anchor="ctr"/>
                </a:tc>
                <a:tc>
                  <a:txBody>
                    <a:bodyPr/>
                    <a:lstStyle/>
                    <a:p>
                      <a:pPr algn="ctr" fontAlgn="ctr"/>
                      <a:r>
                        <a:rPr lang="fr-FR" sz="1600" u="none" strike="noStrike" dirty="0">
                          <a:effectLst/>
                        </a:rPr>
                        <a:t>7 300</a:t>
                      </a:r>
                      <a:endParaRPr lang="fr-FR" sz="1600" b="1" i="0" u="none" strike="noStrike" dirty="0">
                        <a:solidFill>
                          <a:srgbClr val="000000"/>
                        </a:solidFill>
                        <a:effectLst/>
                        <a:latin typeface="Calibri Light" panose="020F0302020204030204" pitchFamily="34" charset="0"/>
                      </a:endParaRPr>
                    </a:p>
                  </a:txBody>
                  <a:tcPr marL="9525" marR="9525" marT="9525" marB="0" anchor="ctr"/>
                </a:tc>
                <a:extLst>
                  <a:ext uri="{0D108BD9-81ED-4DB2-BD59-A6C34878D82A}">
                    <a16:rowId xmlns:a16="http://schemas.microsoft.com/office/drawing/2014/main" val="2863321563"/>
                  </a:ext>
                </a:extLst>
              </a:tr>
            </a:tbl>
          </a:graphicData>
        </a:graphic>
      </p:graphicFrame>
      <p:graphicFrame>
        <p:nvGraphicFramePr>
          <p:cNvPr id="10" name="Graphique 9">
            <a:extLst>
              <a:ext uri="{FF2B5EF4-FFF2-40B4-BE49-F238E27FC236}">
                <a16:creationId xmlns:a16="http://schemas.microsoft.com/office/drawing/2014/main" id="{4564DA97-F396-4CCA-B157-0A33E989CE71}"/>
              </a:ext>
            </a:extLst>
          </p:cNvPr>
          <p:cNvGraphicFramePr>
            <a:graphicFrameLocks/>
          </p:cNvGraphicFramePr>
          <p:nvPr>
            <p:extLst/>
          </p:nvPr>
        </p:nvGraphicFramePr>
        <p:xfrm>
          <a:off x="1043608" y="3212976"/>
          <a:ext cx="7416824" cy="3456384"/>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a:extLst>
              <a:ext uri="{FF2B5EF4-FFF2-40B4-BE49-F238E27FC236}">
                <a16:creationId xmlns:a16="http://schemas.microsoft.com/office/drawing/2014/main" id="{4B7B62D1-F6E3-4FD9-84E0-5C2B336DDF07}"/>
              </a:ext>
            </a:extLst>
          </p:cNvPr>
          <p:cNvSpPr/>
          <p:nvPr/>
        </p:nvSpPr>
        <p:spPr>
          <a:xfrm>
            <a:off x="2685460" y="90398"/>
            <a:ext cx="4133119" cy="369332"/>
          </a:xfrm>
          <a:prstGeom prst="rect">
            <a:avLst/>
          </a:prstGeom>
        </p:spPr>
        <p:txBody>
          <a:bodyPr wrap="none">
            <a:spAutoFit/>
          </a:bodyPr>
          <a:lstStyle/>
          <a:p>
            <a:r>
              <a:rPr lang="fr-FR" b="1" dirty="0">
                <a:solidFill>
                  <a:srgbClr val="00B050"/>
                </a:solidFill>
              </a:rPr>
              <a:t>AII. RESULTATS OBTENUS DE LA COLLECTE</a:t>
            </a:r>
            <a:endParaRPr lang="fr-FR" dirty="0"/>
          </a:p>
        </p:txBody>
      </p:sp>
    </p:spTree>
    <p:extLst>
      <p:ext uri="{BB962C8B-B14F-4D97-AF65-F5344CB8AC3E}">
        <p14:creationId xmlns:p14="http://schemas.microsoft.com/office/powerpoint/2010/main" val="194135453"/>
      </p:ext>
    </p:extLst>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C:\Users\PASSP\Desktop\7 nouvelles préfectures 2\Aissatou Kourouma-CM12411421-1ere et 2eme Phases.JPG"/>
          <p:cNvPicPr/>
          <p:nvPr/>
        </p:nvPicPr>
        <p:blipFill>
          <a:blip r:embed="rId3" cstate="email">
            <a:extLst>
              <a:ext uri="{28A0092B-C50C-407E-A947-70E740481C1C}">
                <a14:useLocalDpi xmlns:a14="http://schemas.microsoft.com/office/drawing/2010/main"/>
              </a:ext>
            </a:extLst>
          </a:blip>
          <a:srcRect/>
          <a:stretch>
            <a:fillRect/>
          </a:stretch>
        </p:blipFill>
        <p:spPr bwMode="auto">
          <a:xfrm>
            <a:off x="303949" y="1051228"/>
            <a:ext cx="4124035" cy="2304256"/>
          </a:xfrm>
          <a:prstGeom prst="rect">
            <a:avLst/>
          </a:prstGeom>
          <a:noFill/>
          <a:ln>
            <a:noFill/>
          </a:ln>
        </p:spPr>
      </p:pic>
      <p:pic>
        <p:nvPicPr>
          <p:cNvPr id="10" name="Image 9" descr="C:\Users\PASSP\Desktop\7 nouvelles préfectures 2\Gnouma Toure-CJ19924123121-1ere et 2eme Phases.JPG"/>
          <p:cNvPicPr/>
          <p:nvPr/>
        </p:nvPicPr>
        <p:blipFill>
          <a:blip r:embed="rId4" cstate="email">
            <a:extLst>
              <a:ext uri="{28A0092B-C50C-407E-A947-70E740481C1C}">
                <a14:useLocalDpi xmlns:a14="http://schemas.microsoft.com/office/drawing/2010/main"/>
              </a:ext>
            </a:extLst>
          </a:blip>
          <a:srcRect/>
          <a:stretch>
            <a:fillRect/>
          </a:stretch>
        </p:blipFill>
        <p:spPr bwMode="auto">
          <a:xfrm>
            <a:off x="4725805" y="1041800"/>
            <a:ext cx="4363120" cy="2291486"/>
          </a:xfrm>
          <a:prstGeom prst="rect">
            <a:avLst/>
          </a:prstGeom>
          <a:noFill/>
          <a:ln>
            <a:noFill/>
          </a:ln>
        </p:spPr>
      </p:pic>
      <p:pic>
        <p:nvPicPr>
          <p:cNvPr id="11" name="Image 10" descr="C:\Users\PASSP\Desktop\7 nouvelles préfectures 2\Moussa Mara-PC2931423321-1ere et 2eme Phases.JPG"/>
          <p:cNvPicPr/>
          <p:nvPr/>
        </p:nvPicPr>
        <p:blipFill>
          <a:blip r:embed="rId5" cstate="email">
            <a:extLst>
              <a:ext uri="{28A0092B-C50C-407E-A947-70E740481C1C}">
                <a14:useLocalDpi xmlns:a14="http://schemas.microsoft.com/office/drawing/2010/main"/>
              </a:ext>
            </a:extLst>
          </a:blip>
          <a:srcRect/>
          <a:stretch>
            <a:fillRect/>
          </a:stretch>
        </p:blipFill>
        <p:spPr bwMode="auto">
          <a:xfrm>
            <a:off x="2529561" y="3753653"/>
            <a:ext cx="4729573" cy="2468080"/>
          </a:xfrm>
          <a:prstGeom prst="rect">
            <a:avLst/>
          </a:prstGeom>
          <a:noFill/>
          <a:ln>
            <a:noFill/>
          </a:ln>
        </p:spPr>
      </p:pic>
      <p:sp>
        <p:nvSpPr>
          <p:cNvPr id="3" name="ZoneTexte 2"/>
          <p:cNvSpPr txBox="1"/>
          <p:nvPr/>
        </p:nvSpPr>
        <p:spPr>
          <a:xfrm>
            <a:off x="827584" y="548680"/>
            <a:ext cx="8110572" cy="369332"/>
          </a:xfrm>
          <a:prstGeom prst="rect">
            <a:avLst/>
          </a:prstGeom>
          <a:noFill/>
        </p:spPr>
        <p:txBody>
          <a:bodyPr wrap="square" rtlCol="0">
            <a:spAutoFit/>
          </a:bodyPr>
          <a:lstStyle/>
          <a:p>
            <a:r>
              <a:rPr lang="fr-FR" b="1" dirty="0"/>
              <a:t>Cartes de prise en charge femmes de 15 a 49 ans et enfants de 0 a 59 mois</a:t>
            </a:r>
          </a:p>
        </p:txBody>
      </p:sp>
      <p:graphicFrame>
        <p:nvGraphicFramePr>
          <p:cNvPr id="4" name="Tableau 3">
            <a:extLst>
              <a:ext uri="{FF2B5EF4-FFF2-40B4-BE49-F238E27FC236}">
                <a16:creationId xmlns:a16="http://schemas.microsoft.com/office/drawing/2014/main" id="{F3406068-5567-47DB-99B6-8962A0D450EC}"/>
              </a:ext>
            </a:extLst>
          </p:cNvPr>
          <p:cNvGraphicFramePr>
            <a:graphicFrameLocks noGrp="1"/>
          </p:cNvGraphicFramePr>
          <p:nvPr>
            <p:extLst/>
          </p:nvPr>
        </p:nvGraphicFramePr>
        <p:xfrm>
          <a:off x="199092" y="979220"/>
          <a:ext cx="4392488" cy="2448272"/>
        </p:xfrm>
        <a:graphic>
          <a:graphicData uri="http://schemas.openxmlformats.org/drawingml/2006/table">
            <a:tbl>
              <a:tblPr firstRow="1" bandRow="1">
                <a:tableStyleId>{2D5ABB26-0587-4C30-8999-92F81FD0307C}</a:tableStyleId>
              </a:tblPr>
              <a:tblGrid>
                <a:gridCol w="4392488">
                  <a:extLst>
                    <a:ext uri="{9D8B030D-6E8A-4147-A177-3AD203B41FA5}">
                      <a16:colId xmlns:a16="http://schemas.microsoft.com/office/drawing/2014/main" val="582091905"/>
                    </a:ext>
                  </a:extLst>
                </a:gridCol>
              </a:tblGrid>
              <a:tr h="2448272">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33515453"/>
                  </a:ext>
                </a:extLst>
              </a:tr>
            </a:tbl>
          </a:graphicData>
        </a:graphic>
      </p:graphicFrame>
      <p:graphicFrame>
        <p:nvGraphicFramePr>
          <p:cNvPr id="5" name="Tableau 4">
            <a:extLst>
              <a:ext uri="{FF2B5EF4-FFF2-40B4-BE49-F238E27FC236}">
                <a16:creationId xmlns:a16="http://schemas.microsoft.com/office/drawing/2014/main" id="{6B2F79C2-0B7F-4E0C-81F0-CC9968FA3BAC}"/>
              </a:ext>
            </a:extLst>
          </p:cNvPr>
          <p:cNvGraphicFramePr>
            <a:graphicFrameLocks noGrp="1"/>
          </p:cNvGraphicFramePr>
          <p:nvPr>
            <p:extLst/>
          </p:nvPr>
        </p:nvGraphicFramePr>
        <p:xfrm>
          <a:off x="4696437" y="979219"/>
          <a:ext cx="4392488" cy="2395595"/>
        </p:xfrm>
        <a:graphic>
          <a:graphicData uri="http://schemas.openxmlformats.org/drawingml/2006/table">
            <a:tbl>
              <a:tblPr firstRow="1" bandRow="1">
                <a:tableStyleId>{2D5ABB26-0587-4C30-8999-92F81FD0307C}</a:tableStyleId>
              </a:tblPr>
              <a:tblGrid>
                <a:gridCol w="4392488">
                  <a:extLst>
                    <a:ext uri="{9D8B030D-6E8A-4147-A177-3AD203B41FA5}">
                      <a16:colId xmlns:a16="http://schemas.microsoft.com/office/drawing/2014/main" val="1132761526"/>
                    </a:ext>
                  </a:extLst>
                </a:gridCol>
              </a:tblGrid>
              <a:tr h="2395595">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33316835"/>
                  </a:ext>
                </a:extLst>
              </a:tr>
            </a:tbl>
          </a:graphicData>
        </a:graphic>
      </p:graphicFrame>
      <p:graphicFrame>
        <p:nvGraphicFramePr>
          <p:cNvPr id="8" name="Tableau 7">
            <a:extLst>
              <a:ext uri="{FF2B5EF4-FFF2-40B4-BE49-F238E27FC236}">
                <a16:creationId xmlns:a16="http://schemas.microsoft.com/office/drawing/2014/main" id="{8484AF52-3920-499E-976C-B7E2CD05995F}"/>
              </a:ext>
            </a:extLst>
          </p:cNvPr>
          <p:cNvGraphicFramePr>
            <a:graphicFrameLocks noGrp="1"/>
          </p:cNvGraphicFramePr>
          <p:nvPr>
            <p:extLst/>
          </p:nvPr>
        </p:nvGraphicFramePr>
        <p:xfrm>
          <a:off x="2506606" y="3712253"/>
          <a:ext cx="4752528" cy="2597067"/>
        </p:xfrm>
        <a:graphic>
          <a:graphicData uri="http://schemas.openxmlformats.org/drawingml/2006/table">
            <a:tbl>
              <a:tblPr firstRow="1" bandRow="1">
                <a:tableStyleId>{2D5ABB26-0587-4C30-8999-92F81FD0307C}</a:tableStyleId>
              </a:tblPr>
              <a:tblGrid>
                <a:gridCol w="4752528">
                  <a:extLst>
                    <a:ext uri="{9D8B030D-6E8A-4147-A177-3AD203B41FA5}">
                      <a16:colId xmlns:a16="http://schemas.microsoft.com/office/drawing/2014/main" val="1265337475"/>
                    </a:ext>
                  </a:extLst>
                </a:gridCol>
              </a:tblGrid>
              <a:tr h="2597067">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23264451"/>
                  </a:ext>
                </a:extLst>
              </a:tr>
            </a:tbl>
          </a:graphicData>
        </a:graphic>
      </p:graphicFrame>
      <p:sp>
        <p:nvSpPr>
          <p:cNvPr id="9" name="Rectangle 8">
            <a:extLst>
              <a:ext uri="{FF2B5EF4-FFF2-40B4-BE49-F238E27FC236}">
                <a16:creationId xmlns:a16="http://schemas.microsoft.com/office/drawing/2014/main" id="{3B33BBDA-BA46-4B6A-A98D-515D2795D650}"/>
              </a:ext>
            </a:extLst>
          </p:cNvPr>
          <p:cNvSpPr/>
          <p:nvPr/>
        </p:nvSpPr>
        <p:spPr>
          <a:xfrm>
            <a:off x="2051720" y="43734"/>
            <a:ext cx="4133119" cy="369332"/>
          </a:xfrm>
          <a:prstGeom prst="rect">
            <a:avLst/>
          </a:prstGeom>
        </p:spPr>
        <p:txBody>
          <a:bodyPr wrap="none">
            <a:spAutoFit/>
          </a:bodyPr>
          <a:lstStyle/>
          <a:p>
            <a:r>
              <a:rPr lang="fr-FR" b="1" dirty="0">
                <a:solidFill>
                  <a:srgbClr val="00B050"/>
                </a:solidFill>
              </a:rPr>
              <a:t>AII. RESULTATS OBTENUS DE LA COLLECTE</a:t>
            </a:r>
            <a:endParaRPr lang="fr-FR" dirty="0"/>
          </a:p>
        </p:txBody>
      </p:sp>
    </p:spTree>
    <p:extLst>
      <p:ext uri="{BB962C8B-B14F-4D97-AF65-F5344CB8AC3E}">
        <p14:creationId xmlns:p14="http://schemas.microsoft.com/office/powerpoint/2010/main" val="215647924"/>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5"/>
          <p:cNvSpPr txBox="1"/>
          <p:nvPr/>
        </p:nvSpPr>
        <p:spPr>
          <a:xfrm>
            <a:off x="604808" y="836712"/>
            <a:ext cx="8333348" cy="1569660"/>
          </a:xfrm>
          <a:prstGeom prst="rect">
            <a:avLst/>
          </a:prstGeom>
          <a:noFill/>
        </p:spPr>
        <p:txBody>
          <a:bodyPr wrap="square" rtlCol="0">
            <a:spAutoFit/>
          </a:bodyPr>
          <a:lstStyle/>
          <a:p>
            <a:r>
              <a:rPr lang="fr-FR" sz="1600" b="1" dirty="0"/>
              <a:t> Liste des bénéficiaires pour les Centres de santé</a:t>
            </a:r>
          </a:p>
          <a:p>
            <a:endParaRPr lang="fr-FR" sz="1600" b="1" dirty="0"/>
          </a:p>
          <a:p>
            <a:r>
              <a:rPr lang="fr-FR" sz="1600" dirty="0"/>
              <a:t>Pour suivre les prestations des bénéficiaires, une liste est élaborée et imprimée également à partir de la base de données du ciblage pour être envoyée dans les centres de santé à proximité des ménages de ces bénéficiaires au niveau des deux (2) sites cibles de Dabola et Koubia. </a:t>
            </a:r>
          </a:p>
          <a:p>
            <a:r>
              <a:rPr lang="fr-FR" sz="1600" dirty="0"/>
              <a:t>La maquette des listes qui sera sous forme de registre se présente comme suit:</a:t>
            </a:r>
          </a:p>
        </p:txBody>
      </p:sp>
      <p:pic>
        <p:nvPicPr>
          <p:cNvPr id="7" name="Image 6"/>
          <p:cNvPicPr/>
          <p:nvPr/>
        </p:nvPicPr>
        <p:blipFill>
          <a:blip r:embed="rId3" cstate="email">
            <a:extLst>
              <a:ext uri="{28A0092B-C50C-407E-A947-70E740481C1C}">
                <a14:useLocalDpi xmlns:a14="http://schemas.microsoft.com/office/drawing/2010/main"/>
              </a:ext>
            </a:extLst>
          </a:blip>
          <a:stretch>
            <a:fillRect/>
          </a:stretch>
        </p:blipFill>
        <p:spPr>
          <a:xfrm>
            <a:off x="297196" y="2406372"/>
            <a:ext cx="8451268" cy="3110860"/>
          </a:xfrm>
          <a:prstGeom prst="rect">
            <a:avLst/>
          </a:prstGeom>
        </p:spPr>
      </p:pic>
      <p:pic>
        <p:nvPicPr>
          <p:cNvPr id="10" name="Image 9"/>
          <p:cNvPicPr/>
          <p:nvPr/>
        </p:nvPicPr>
        <p:blipFill>
          <a:blip r:embed="rId4" cstate="email">
            <a:extLst>
              <a:ext uri="{28A0092B-C50C-407E-A947-70E740481C1C}">
                <a14:useLocalDpi xmlns:a14="http://schemas.microsoft.com/office/drawing/2010/main"/>
              </a:ext>
            </a:extLst>
          </a:blip>
          <a:stretch>
            <a:fillRect/>
          </a:stretch>
        </p:blipFill>
        <p:spPr>
          <a:xfrm>
            <a:off x="395536" y="5373216"/>
            <a:ext cx="8208912" cy="1484784"/>
          </a:xfrm>
          <a:prstGeom prst="rect">
            <a:avLst/>
          </a:prstGeom>
        </p:spPr>
      </p:pic>
      <p:sp>
        <p:nvSpPr>
          <p:cNvPr id="4" name="Rectangle 3">
            <a:extLst>
              <a:ext uri="{FF2B5EF4-FFF2-40B4-BE49-F238E27FC236}">
                <a16:creationId xmlns:a16="http://schemas.microsoft.com/office/drawing/2014/main" id="{582FBC15-88CB-4B0F-8476-715BBD73A688}"/>
              </a:ext>
            </a:extLst>
          </p:cNvPr>
          <p:cNvSpPr/>
          <p:nvPr/>
        </p:nvSpPr>
        <p:spPr>
          <a:xfrm>
            <a:off x="2267744" y="188640"/>
            <a:ext cx="4133119" cy="369332"/>
          </a:xfrm>
          <a:prstGeom prst="rect">
            <a:avLst/>
          </a:prstGeom>
        </p:spPr>
        <p:txBody>
          <a:bodyPr wrap="none">
            <a:spAutoFit/>
          </a:bodyPr>
          <a:lstStyle/>
          <a:p>
            <a:r>
              <a:rPr lang="fr-FR" b="1" dirty="0">
                <a:solidFill>
                  <a:srgbClr val="00B050"/>
                </a:solidFill>
              </a:rPr>
              <a:t>AII. RESULTATS OBTENUS DE LA COLLECTE</a:t>
            </a:r>
            <a:endParaRPr lang="fr-FR" dirty="0"/>
          </a:p>
        </p:txBody>
      </p:sp>
    </p:spTree>
    <p:extLst>
      <p:ext uri="{BB962C8B-B14F-4D97-AF65-F5344CB8AC3E}">
        <p14:creationId xmlns:p14="http://schemas.microsoft.com/office/powerpoint/2010/main" val="2467422614"/>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noChangeArrowheads="1"/>
          </p:cNvSpPr>
          <p:nvPr>
            <p:custDataLst>
              <p:tags r:id="rId2"/>
            </p:custDataLst>
          </p:nvPr>
        </p:nvSpPr>
        <p:spPr>
          <a:xfrm>
            <a:off x="2843808" y="2852936"/>
            <a:ext cx="5616624" cy="1362075"/>
          </a:xfrm>
          <a:prstGeom prst="rect">
            <a:avLst/>
          </a:prstGeom>
        </p:spPr>
        <p:txBody>
          <a:bodyPr vert="horz" lIns="91440" tIns="45720" rIns="91440" bIns="45720" rtlCol="0" anchor="b" anchorCtr="0">
            <a:normAutofit/>
          </a:bodyPr>
          <a:lstStyle>
            <a:lvl1pPr algn="l" defTabSz="914400" rtl="0" eaLnBrk="1" latinLnBrk="0" hangingPunct="1">
              <a:spcBef>
                <a:spcPct val="0"/>
              </a:spcBef>
              <a:buNone/>
              <a:defRPr lang="en-US" sz="4000" b="1" kern="1200" cap="small" baseline="0">
                <a:solidFill>
                  <a:srgbClr val="003300"/>
                </a:solidFill>
                <a:latin typeface="+mj-lt"/>
                <a:ea typeface="+mj-ea"/>
                <a:cs typeface="+mj-cs"/>
              </a:defRPr>
            </a:lvl1pPr>
          </a:lstStyle>
          <a:p>
            <a:pPr>
              <a:defRPr/>
            </a:pPr>
            <a:r>
              <a:rPr lang="fr-FR" dirty="0"/>
              <a:t>Nous vous remercions</a:t>
            </a:r>
          </a:p>
        </p:txBody>
      </p:sp>
    </p:spTree>
    <p:custDataLst>
      <p:tags r:id="rId1"/>
    </p:custData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a:xfrm>
            <a:off x="138896" y="116632"/>
            <a:ext cx="9005104" cy="6741368"/>
          </a:xfrm>
          <a:solidFill>
            <a:schemeClr val="bg2"/>
          </a:solidFill>
        </p:spPr>
        <p:txBody>
          <a:bodyPr>
            <a:noAutofit/>
          </a:bodyPr>
          <a:lstStyle/>
          <a:p>
            <a:pPr>
              <a:lnSpc>
                <a:spcPct val="250000"/>
              </a:lnSpc>
            </a:pPr>
            <a:r>
              <a:rPr lang="fr-FR" sz="2800" b="1" dirty="0">
                <a:solidFill>
                  <a:prstClr val="black">
                    <a:lumMod val="85000"/>
                    <a:lumOff val="15000"/>
                  </a:prstClr>
                </a:solidFill>
                <a:ea typeface="+mn-ea"/>
                <a:cs typeface="+mn-cs"/>
              </a:rPr>
              <a:t>                </a:t>
            </a:r>
            <a:br>
              <a:rPr lang="fr-FR" sz="2800" b="1" dirty="0">
                <a:solidFill>
                  <a:prstClr val="black">
                    <a:lumMod val="85000"/>
                    <a:lumOff val="15000"/>
                  </a:prstClr>
                </a:solidFill>
                <a:ea typeface="+mn-ea"/>
                <a:cs typeface="+mn-cs"/>
              </a:rPr>
            </a:br>
            <a:r>
              <a:rPr lang="fr-FR" sz="2800" b="1" dirty="0">
                <a:solidFill>
                  <a:srgbClr val="00B050"/>
                </a:solidFill>
                <a:ea typeface="+mn-ea"/>
                <a:cs typeface="+mn-cs"/>
              </a:rPr>
              <a:t> </a:t>
            </a:r>
            <a:r>
              <a:rPr lang="fr-FR" sz="2500" b="1" dirty="0">
                <a:solidFill>
                  <a:srgbClr val="00B050"/>
                </a:solidFill>
                <a:ea typeface="+mn-ea"/>
                <a:cs typeface="+mn-cs"/>
              </a:rPr>
              <a:t>AI. PROCESSUS DE COLLECTE DES DONNEES DE CIBLAGE</a:t>
            </a:r>
            <a:br>
              <a:rPr lang="fr-FR" sz="2500" b="1" dirty="0">
                <a:solidFill>
                  <a:srgbClr val="00B050"/>
                </a:solidFill>
                <a:ea typeface="+mn-ea"/>
                <a:cs typeface="+mn-cs"/>
              </a:rPr>
            </a:br>
            <a:r>
              <a:rPr lang="fr-FR" sz="2500" b="1" dirty="0">
                <a:solidFill>
                  <a:srgbClr val="00B050"/>
                </a:solidFill>
                <a:ea typeface="+mn-ea"/>
                <a:cs typeface="+mn-cs"/>
              </a:rPr>
              <a:t>AII. RESULTATS OBTENUS DE LA COLLECTE</a:t>
            </a:r>
            <a:br>
              <a:rPr lang="fr-FR" sz="1800" b="1" dirty="0">
                <a:solidFill>
                  <a:prstClr val="black">
                    <a:lumMod val="85000"/>
                    <a:lumOff val="15000"/>
                  </a:prstClr>
                </a:solidFill>
                <a:ea typeface="+mn-ea"/>
                <a:cs typeface="+mn-cs"/>
              </a:rPr>
            </a:br>
            <a:br>
              <a:rPr lang="fr-FR" sz="1800" b="1" dirty="0">
                <a:solidFill>
                  <a:prstClr val="black">
                    <a:lumMod val="85000"/>
                    <a:lumOff val="15000"/>
                  </a:prstClr>
                </a:solidFill>
                <a:ea typeface="+mn-ea"/>
                <a:cs typeface="+mn-cs"/>
              </a:rPr>
            </a:br>
            <a:endParaRPr lang="fr-FR" b="1" dirty="0"/>
          </a:p>
        </p:txBody>
      </p:sp>
    </p:spTree>
    <p:extLst>
      <p:ext uri="{BB962C8B-B14F-4D97-AF65-F5344CB8AC3E}">
        <p14:creationId xmlns:p14="http://schemas.microsoft.com/office/powerpoint/2010/main" val="1419468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404665"/>
            <a:ext cx="8765396" cy="6109365"/>
          </a:xfrm>
          <a:prstGeom prst="rect">
            <a:avLst/>
          </a:prstGeom>
          <a:noFill/>
        </p:spPr>
        <p:txBody>
          <a:bodyPr wrap="square" rtlCol="0">
            <a:spAutoFit/>
          </a:bodyPr>
          <a:lstStyle/>
          <a:p>
            <a:r>
              <a:rPr lang="fr-FR" sz="2300" b="1" dirty="0"/>
              <a:t>L’approche de ciblage utilisée par le projet PASSP est le Communautaire + PMT  (impliquant la communauté qui </a:t>
            </a:r>
            <a:r>
              <a:rPr lang="fr-FR" sz="2300" b="1" dirty="0" err="1"/>
              <a:t>pre</a:t>
            </a:r>
            <a:r>
              <a:rPr lang="fr-FR" sz="2300" b="1" dirty="0"/>
              <a:t>-identifie les ménage dans le processus) et se déroule suivant les étapes : </a:t>
            </a:r>
          </a:p>
          <a:p>
            <a:pPr marL="514350" indent="-514350">
              <a:buFont typeface="+mj-lt"/>
              <a:buAutoNum type="arabicPeriod"/>
            </a:pPr>
            <a:r>
              <a:rPr lang="fr-FR" sz="2300" b="1" dirty="0">
                <a:solidFill>
                  <a:srgbClr val="7030A0"/>
                </a:solidFill>
              </a:rPr>
              <a:t>Sensibilisation des acteurs locaux sur le processus (autorités administratives, personnel de santé, élus locaux,  présidents des districts/quartiers, société civiles, ONG, leaders religieux et notabilité)</a:t>
            </a:r>
          </a:p>
          <a:p>
            <a:pPr marL="457200" indent="-457200">
              <a:buFont typeface="+mj-lt"/>
              <a:buAutoNum type="arabicPeriod"/>
            </a:pPr>
            <a:r>
              <a:rPr lang="fr-FR" sz="2300" b="1" dirty="0">
                <a:solidFill>
                  <a:srgbClr val="7030A0"/>
                </a:solidFill>
              </a:rPr>
              <a:t>Recrutement, formation et déploiement des ONG locales/enquêteurs locaux  pour conduire le processus d’identification des indigents</a:t>
            </a:r>
          </a:p>
          <a:p>
            <a:pPr marL="457200" indent="-457200">
              <a:buFont typeface="+mj-lt"/>
              <a:buAutoNum type="arabicPeriod"/>
            </a:pPr>
            <a:r>
              <a:rPr lang="fr-FR" sz="2300" b="1" dirty="0">
                <a:solidFill>
                  <a:srgbClr val="7030A0"/>
                </a:solidFill>
              </a:rPr>
              <a:t>Identification et mise en place des membres du Comité Communautaires de Ciblage (CCC) par district suivants les critères : (i) leur intégrité</a:t>
            </a:r>
            <a:r>
              <a:rPr lang="fr-CA" sz="2300" b="1" dirty="0">
                <a:solidFill>
                  <a:srgbClr val="7030A0"/>
                </a:solidFill>
              </a:rPr>
              <a:t>, (ii) leur connaissance/maitrise du village /quartier de ville, des clans, des groupes et sous-groupes, et (iii) leur implication ou contribution aux actions de développement au niveau local</a:t>
            </a:r>
            <a:r>
              <a:rPr lang="fr-FR" sz="2300" b="1" dirty="0">
                <a:solidFill>
                  <a:srgbClr val="7030A0"/>
                </a:solidFill>
              </a:rPr>
              <a:t> ou des actions caritatives en faveur des personnes vulnérables</a:t>
            </a:r>
            <a:endParaRPr lang="fr-FR" sz="2300" b="1" dirty="0"/>
          </a:p>
        </p:txBody>
      </p:sp>
      <p:sp>
        <p:nvSpPr>
          <p:cNvPr id="2" name="ZoneTexte 1">
            <a:extLst>
              <a:ext uri="{FF2B5EF4-FFF2-40B4-BE49-F238E27FC236}">
                <a16:creationId xmlns:a16="http://schemas.microsoft.com/office/drawing/2014/main" id="{8CE3DF4E-1D88-49E9-94E1-8981FC9095F8}"/>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Tree>
    <p:extLst>
      <p:ext uri="{BB962C8B-B14F-4D97-AF65-F5344CB8AC3E}">
        <p14:creationId xmlns:p14="http://schemas.microsoft.com/office/powerpoint/2010/main" val="3633766192"/>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404665"/>
            <a:ext cx="8765396" cy="8233023"/>
          </a:xfrm>
          <a:prstGeom prst="rect">
            <a:avLst/>
          </a:prstGeom>
          <a:noFill/>
        </p:spPr>
        <p:txBody>
          <a:bodyPr wrap="square" rtlCol="0">
            <a:spAutoFit/>
          </a:bodyPr>
          <a:lstStyle/>
          <a:p>
            <a:pPr lvl="0"/>
            <a:r>
              <a:rPr lang="fr-FR" sz="2300" b="1" dirty="0">
                <a:solidFill>
                  <a:srgbClr val="7030A0"/>
                </a:solidFill>
              </a:rPr>
              <a:t>* Les CCC sont composés de : (i) du président du conseil de village (président), (ii) un représentant par secteur, (iii) un représentant de l’association des femmes du village, (iv) un représentant de l’association des jeunes, et (v) de deux notables. Les membres du CCC mettent en place un bureau de trois membres. (Président, secrétaire, trésorier);</a:t>
            </a:r>
          </a:p>
          <a:p>
            <a:pPr lvl="0"/>
            <a:r>
              <a:rPr lang="fr-FR" sz="2300" b="1" dirty="0">
                <a:solidFill>
                  <a:srgbClr val="7030A0"/>
                </a:solidFill>
              </a:rPr>
              <a:t>* Les CCC doivent provenir de tous les secteurs, fermes, agglomération de la communauté;</a:t>
            </a:r>
          </a:p>
          <a:p>
            <a:r>
              <a:rPr lang="fr-FR" sz="2300" b="1" dirty="0">
                <a:solidFill>
                  <a:srgbClr val="7030A0"/>
                </a:solidFill>
              </a:rPr>
              <a:t>*Les fonctions de membres du CCC sont gratuites, toutefois, les membres reçoivent des indemnités de séance et de déplacement</a:t>
            </a:r>
          </a:p>
          <a:p>
            <a:pPr marL="457200" indent="-457200">
              <a:buFont typeface="+mj-lt"/>
              <a:buAutoNum type="arabicPeriod" startAt="4"/>
            </a:pPr>
            <a:r>
              <a:rPr lang="fr-FR" sz="2300" b="1" dirty="0">
                <a:solidFill>
                  <a:srgbClr val="7030A0"/>
                </a:solidFill>
              </a:rPr>
              <a:t>Formation des membres du CCC par les agents des ONG sur la base des portraits robots des extrêmes-pauvres </a:t>
            </a:r>
          </a:p>
          <a:p>
            <a:pPr marL="457200" indent="-457200">
              <a:buFont typeface="+mj-lt"/>
              <a:buAutoNum type="arabicPeriod" startAt="4"/>
            </a:pPr>
            <a:r>
              <a:rPr lang="fr-FR" sz="2300" b="1" dirty="0">
                <a:solidFill>
                  <a:srgbClr val="7030A0"/>
                </a:solidFill>
              </a:rPr>
              <a:t>Etablissement de la liste provisoire des chefs de ménage potentiellement indigents par les membres du CCC</a:t>
            </a:r>
          </a:p>
          <a:p>
            <a:pPr marL="457200" indent="-457200">
              <a:buFont typeface="+mj-lt"/>
              <a:buAutoNum type="arabicPeriod" startAt="4"/>
            </a:pPr>
            <a:r>
              <a:rPr lang="fr-FR" sz="2300" b="1" dirty="0">
                <a:solidFill>
                  <a:srgbClr val="7030A0"/>
                </a:solidFill>
              </a:rPr>
              <a:t>Vérification par les agents des ONG des critères majeurs sur les ménages potentiellement indigents de la liste provisoire proposée par les membres du CCC</a:t>
            </a:r>
          </a:p>
          <a:p>
            <a:endParaRPr lang="fr-FR" sz="2300" b="1" dirty="0"/>
          </a:p>
          <a:p>
            <a:pPr marL="457200" indent="-457200">
              <a:buFont typeface="+mj-lt"/>
              <a:buAutoNum type="arabicPeriod" startAt="4"/>
            </a:pPr>
            <a:endParaRPr lang="fr-FR" sz="2300" b="1" dirty="0"/>
          </a:p>
          <a:p>
            <a:br>
              <a:rPr lang="fr-FR" sz="2300" b="1" dirty="0"/>
            </a:br>
            <a:br>
              <a:rPr lang="fr-FR" sz="2300" b="1" dirty="0">
                <a:solidFill>
                  <a:srgbClr val="7030A0"/>
                </a:solidFill>
              </a:rPr>
            </a:br>
            <a:r>
              <a:rPr lang="fr-FR" sz="2300" b="1" dirty="0">
                <a:solidFill>
                  <a:srgbClr val="7030A0"/>
                </a:solidFill>
              </a:rPr>
              <a:t>  </a:t>
            </a:r>
            <a:br>
              <a:rPr lang="fr-FR" sz="2300" b="1" dirty="0"/>
            </a:br>
            <a:endParaRPr lang="fr-FR" sz="2300" b="1" dirty="0"/>
          </a:p>
        </p:txBody>
      </p:sp>
      <p:sp>
        <p:nvSpPr>
          <p:cNvPr id="6" name="ZoneTexte 5">
            <a:extLst>
              <a:ext uri="{FF2B5EF4-FFF2-40B4-BE49-F238E27FC236}">
                <a16:creationId xmlns:a16="http://schemas.microsoft.com/office/drawing/2014/main" id="{FDC0B35F-0751-40D3-8BC2-8A1A191B4D49}"/>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Tree>
    <p:extLst>
      <p:ext uri="{BB962C8B-B14F-4D97-AF65-F5344CB8AC3E}">
        <p14:creationId xmlns:p14="http://schemas.microsoft.com/office/powerpoint/2010/main" val="261335907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930146957"/>
              </p:ext>
            </p:extLst>
          </p:nvPr>
        </p:nvGraphicFramePr>
        <p:xfrm>
          <a:off x="286828" y="818012"/>
          <a:ext cx="8640960" cy="6003070"/>
        </p:xfrm>
        <a:graphic>
          <a:graphicData uri="http://schemas.openxmlformats.org/drawingml/2006/table">
            <a:tbl>
              <a:tblPr firstRow="1" bandRow="1">
                <a:tableStyleId>{5940675A-B579-460E-94D1-54222C63F5DA}</a:tableStyleId>
              </a:tblPr>
              <a:tblGrid>
                <a:gridCol w="540756">
                  <a:extLst>
                    <a:ext uri="{9D8B030D-6E8A-4147-A177-3AD203B41FA5}">
                      <a16:colId xmlns:a16="http://schemas.microsoft.com/office/drawing/2014/main" val="20000"/>
                    </a:ext>
                  </a:extLst>
                </a:gridCol>
                <a:gridCol w="6624736">
                  <a:extLst>
                    <a:ext uri="{9D8B030D-6E8A-4147-A177-3AD203B41FA5}">
                      <a16:colId xmlns:a16="http://schemas.microsoft.com/office/drawing/2014/main" val="20001"/>
                    </a:ext>
                  </a:extLst>
                </a:gridCol>
                <a:gridCol w="1475468">
                  <a:extLst>
                    <a:ext uri="{9D8B030D-6E8A-4147-A177-3AD203B41FA5}">
                      <a16:colId xmlns:a16="http://schemas.microsoft.com/office/drawing/2014/main" val="20002"/>
                    </a:ext>
                  </a:extLst>
                </a:gridCol>
              </a:tblGrid>
              <a:tr h="372927">
                <a:tc>
                  <a:txBody>
                    <a:bodyPr/>
                    <a:lstStyle/>
                    <a:p>
                      <a:r>
                        <a:rPr lang="fr-FR" sz="1100" dirty="0"/>
                        <a:t>N°</a:t>
                      </a:r>
                      <a:endParaRPr lang="fr-FR" sz="1100" dirty="0">
                        <a:solidFill>
                          <a:schemeClr val="bg1"/>
                        </a:solidFill>
                      </a:endParaRPr>
                    </a:p>
                  </a:txBody>
                  <a:tcPr/>
                </a:tc>
                <a:tc>
                  <a:txBody>
                    <a:bodyPr/>
                    <a:lstStyle/>
                    <a:p>
                      <a:r>
                        <a:rPr lang="fr-FR" sz="1100" dirty="0"/>
                        <a:t>CRITERES</a:t>
                      </a:r>
                      <a:r>
                        <a:rPr lang="fr-FR" sz="1100" baseline="0" dirty="0"/>
                        <a:t> DOMINANTS OBSERVABLES</a:t>
                      </a:r>
                      <a:endParaRPr lang="fr-FR" sz="1100" dirty="0"/>
                    </a:p>
                  </a:txBody>
                  <a:tcPr/>
                </a:tc>
                <a:tc>
                  <a:txBody>
                    <a:bodyPr/>
                    <a:lstStyle/>
                    <a:p>
                      <a:r>
                        <a:rPr lang="fr-FR" sz="1100" dirty="0"/>
                        <a:t>CRITERES DOMINANT</a:t>
                      </a:r>
                      <a:r>
                        <a:rPr lang="fr-FR" sz="1100" baseline="0" dirty="0"/>
                        <a:t>S</a:t>
                      </a:r>
                    </a:p>
                    <a:p>
                      <a:r>
                        <a:rPr lang="fr-FR" sz="1100" dirty="0"/>
                        <a:t>[ 1 OU 0]</a:t>
                      </a:r>
                    </a:p>
                  </a:txBody>
                  <a:tcPr/>
                </a:tc>
                <a:extLst>
                  <a:ext uri="{0D108BD9-81ED-4DB2-BD59-A6C34878D82A}">
                    <a16:rowId xmlns:a16="http://schemas.microsoft.com/office/drawing/2014/main" val="10000"/>
                  </a:ext>
                </a:extLst>
              </a:tr>
              <a:tr h="544038">
                <a:tc>
                  <a:txBody>
                    <a:bodyPr/>
                    <a:lstStyle/>
                    <a:p>
                      <a:r>
                        <a:rPr lang="fr-FR" sz="1100" dirty="0"/>
                        <a:t>1</a:t>
                      </a:r>
                      <a:endParaRPr lang="fr-FR" sz="1100" b="1" dirty="0">
                        <a:solidFill>
                          <a:schemeClr val="bg1"/>
                        </a:solidFill>
                      </a:endParaRPr>
                    </a:p>
                  </a:txBody>
                  <a:tcPr/>
                </a:tc>
                <a:tc>
                  <a:txBody>
                    <a:bodyPr/>
                    <a:lstStyle/>
                    <a:p>
                      <a:r>
                        <a:rPr lang="fr-FR" sz="1100" dirty="0"/>
                        <a:t>MALADIE CHRONIQUE </a:t>
                      </a:r>
                      <a:r>
                        <a:rPr lang="en-US" sz="1100" dirty="0"/>
                        <a:t>(</a:t>
                      </a:r>
                      <a:r>
                        <a:rPr lang="fr-FR" sz="1100" dirty="0"/>
                        <a:t>AVEUGLES,</a:t>
                      </a:r>
                      <a:r>
                        <a:rPr lang="fr-FR" sz="1100" baseline="0" dirty="0"/>
                        <a:t> MALVOYANTS, SOURDS-MUETS, MALADIES NEURO DEGENERATRIVES, DEFICIENCE MENTALE</a:t>
                      </a:r>
                      <a:r>
                        <a:rPr lang="en-US" sz="1100" dirty="0"/>
                        <a:t>)</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1"/>
                  </a:ext>
                </a:extLst>
              </a:tr>
              <a:tr h="345679">
                <a:tc>
                  <a:txBody>
                    <a:bodyPr/>
                    <a:lstStyle/>
                    <a:p>
                      <a:r>
                        <a:rPr lang="fr-FR" sz="1100" dirty="0"/>
                        <a:t>2</a:t>
                      </a:r>
                      <a:endParaRPr lang="fr-FR" sz="1100" b="1" dirty="0">
                        <a:solidFill>
                          <a:schemeClr val="bg1"/>
                        </a:solidFill>
                      </a:endParaRPr>
                    </a:p>
                  </a:txBody>
                  <a:tcPr/>
                </a:tc>
                <a:tc>
                  <a:txBody>
                    <a:bodyPr/>
                    <a:lstStyle/>
                    <a:p>
                      <a:r>
                        <a:rPr lang="fr-FR" sz="1100" dirty="0"/>
                        <a:t>HANDICAPES PHYSIQUES</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2"/>
                  </a:ext>
                </a:extLst>
              </a:tr>
              <a:tr h="317355">
                <a:tc>
                  <a:txBody>
                    <a:bodyPr/>
                    <a:lstStyle/>
                    <a:p>
                      <a:r>
                        <a:rPr lang="fr-FR" sz="1100" dirty="0"/>
                        <a:t>3</a:t>
                      </a:r>
                      <a:endParaRPr lang="fr-FR" sz="1100" b="1" dirty="0">
                        <a:solidFill>
                          <a:schemeClr val="bg1"/>
                        </a:solidFill>
                      </a:endParaRPr>
                    </a:p>
                  </a:txBody>
                  <a:tcPr/>
                </a:tc>
                <a:tc>
                  <a:txBody>
                    <a:bodyPr/>
                    <a:lstStyle/>
                    <a:p>
                      <a:r>
                        <a:rPr lang="fr-FR" sz="1100" dirty="0"/>
                        <a:t>HABITAT</a:t>
                      </a:r>
                      <a:r>
                        <a:rPr lang="fr-FR" sz="1100" baseline="0" dirty="0"/>
                        <a:t> PRINCIPAL DELABRE OU INFERIEUR AUX STANTARDS DU MILIEU</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3"/>
                  </a:ext>
                </a:extLst>
              </a:tr>
              <a:tr h="334335">
                <a:tc>
                  <a:txBody>
                    <a:bodyPr/>
                    <a:lstStyle/>
                    <a:p>
                      <a:r>
                        <a:rPr lang="fr-FR" sz="1100" dirty="0"/>
                        <a:t>4</a:t>
                      </a:r>
                      <a:endParaRPr lang="fr-FR" sz="1100" b="1" dirty="0">
                        <a:solidFill>
                          <a:schemeClr val="bg1"/>
                        </a:solidFill>
                      </a:endParaRPr>
                    </a:p>
                  </a:txBody>
                  <a:tcPr/>
                </a:tc>
                <a:tc>
                  <a:txBody>
                    <a:bodyPr/>
                    <a:lstStyle/>
                    <a:p>
                      <a:r>
                        <a:rPr lang="fr-FR" sz="1100" dirty="0"/>
                        <a:t>N’A</a:t>
                      </a:r>
                      <a:r>
                        <a:rPr lang="fr-FR" sz="1100" baseline="0" dirty="0"/>
                        <a:t> AUCUN MOYEN DE DEPLACEMENT </a:t>
                      </a:r>
                      <a:r>
                        <a:rPr lang="en-US" sz="1100" baseline="0" dirty="0"/>
                        <a:t>(VELO</a:t>
                      </a:r>
                      <a:r>
                        <a:rPr lang="fr-FR" sz="1100" baseline="0" dirty="0"/>
                        <a:t>, PIROGUE, ANE</a:t>
                      </a:r>
                      <a:r>
                        <a:rPr lang="en-US" sz="1100" baseline="0" dirty="0"/>
                        <a:t>)</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4"/>
                  </a:ext>
                </a:extLst>
              </a:tr>
              <a:tr h="317355">
                <a:tc>
                  <a:txBody>
                    <a:bodyPr/>
                    <a:lstStyle/>
                    <a:p>
                      <a:r>
                        <a:rPr lang="fr-FR" sz="1100" dirty="0"/>
                        <a:t>5</a:t>
                      </a:r>
                      <a:endParaRPr lang="fr-FR" sz="1100" b="1" dirty="0">
                        <a:solidFill>
                          <a:schemeClr val="bg1"/>
                        </a:solidFill>
                      </a:endParaRPr>
                    </a:p>
                  </a:txBody>
                  <a:tcPr/>
                </a:tc>
                <a:tc>
                  <a:txBody>
                    <a:bodyPr/>
                    <a:lstStyle/>
                    <a:p>
                      <a:r>
                        <a:rPr lang="fr-FR" sz="1100" dirty="0"/>
                        <a:t>UTILISATION DE TOILETTE A TROU OUVERT OU DEFECATION DANS LA NATURE</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5"/>
                  </a:ext>
                </a:extLst>
              </a:tr>
              <a:tr h="317355">
                <a:tc>
                  <a:txBody>
                    <a:bodyPr/>
                    <a:lstStyle/>
                    <a:p>
                      <a:r>
                        <a:rPr lang="fr-FR" sz="1100" dirty="0"/>
                        <a:t>6</a:t>
                      </a:r>
                      <a:endParaRPr lang="fr-FR" sz="1100" b="1" dirty="0">
                        <a:solidFill>
                          <a:schemeClr val="bg1"/>
                        </a:solidFill>
                      </a:endParaRPr>
                    </a:p>
                  </a:txBody>
                  <a:tcPr/>
                </a:tc>
                <a:tc>
                  <a:txBody>
                    <a:bodyPr/>
                    <a:lstStyle/>
                    <a:p>
                      <a:r>
                        <a:rPr lang="fr-FR" sz="1100" dirty="0"/>
                        <a:t>PUISE DE L’EAU DANS UN</a:t>
                      </a:r>
                      <a:r>
                        <a:rPr lang="fr-FR" sz="1100" baseline="0" dirty="0"/>
                        <a:t> PUITS TRADITIONNEL OU A LA RIVIERE</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6"/>
                  </a:ext>
                </a:extLst>
              </a:tr>
              <a:tr h="544038">
                <a:tc>
                  <a:txBody>
                    <a:bodyPr/>
                    <a:lstStyle/>
                    <a:p>
                      <a:r>
                        <a:rPr lang="fr-FR" sz="1100" dirty="0"/>
                        <a:t>7</a:t>
                      </a:r>
                      <a:endParaRPr lang="fr-FR" sz="1100" b="1" dirty="0">
                        <a:solidFill>
                          <a:schemeClr val="bg1"/>
                        </a:solidFill>
                      </a:endParaRPr>
                    </a:p>
                  </a:txBody>
                  <a:tcPr/>
                </a:tc>
                <a:tc>
                  <a:txBody>
                    <a:bodyPr/>
                    <a:lstStyle/>
                    <a:p>
                      <a:r>
                        <a:rPr lang="fr-FR" sz="1100" dirty="0"/>
                        <a:t>CUISINE AVEC DU BOIS, DU FUMIER</a:t>
                      </a:r>
                      <a:r>
                        <a:rPr lang="fr-FR" sz="1100" baseline="0" dirty="0"/>
                        <a:t> OU UTILISE UNE LAMPE TEMPETE/PAS D’ACCES A L’ELECTRICITE</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7"/>
                  </a:ext>
                </a:extLst>
              </a:tr>
              <a:tr h="317355">
                <a:tc>
                  <a:txBody>
                    <a:bodyPr/>
                    <a:lstStyle/>
                    <a:p>
                      <a:r>
                        <a:rPr lang="fr-FR" sz="1100" dirty="0"/>
                        <a:t>8</a:t>
                      </a:r>
                      <a:endParaRPr lang="fr-FR" sz="1100" b="1" dirty="0">
                        <a:solidFill>
                          <a:schemeClr val="bg1"/>
                        </a:solidFill>
                      </a:endParaRPr>
                    </a:p>
                  </a:txBody>
                  <a:tcPr/>
                </a:tc>
                <a:tc>
                  <a:txBody>
                    <a:bodyPr/>
                    <a:lstStyle/>
                    <a:p>
                      <a:r>
                        <a:rPr lang="fr-FR" sz="1100" dirty="0"/>
                        <a:t>PORTE DES HABITS DECHIRES OU MALPROPRE</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8"/>
                  </a:ext>
                </a:extLst>
              </a:tr>
              <a:tr h="317355">
                <a:tc>
                  <a:txBody>
                    <a:bodyPr/>
                    <a:lstStyle/>
                    <a:p>
                      <a:r>
                        <a:rPr lang="fr-FR" sz="1100" dirty="0"/>
                        <a:t>9</a:t>
                      </a:r>
                      <a:endParaRPr lang="fr-FR" sz="1100" b="1" dirty="0">
                        <a:solidFill>
                          <a:schemeClr val="bg1"/>
                        </a:solidFill>
                      </a:endParaRPr>
                    </a:p>
                  </a:txBody>
                  <a:tcPr/>
                </a:tc>
                <a:tc>
                  <a:txBody>
                    <a:bodyPr/>
                    <a:lstStyle/>
                    <a:p>
                      <a:r>
                        <a:rPr lang="fr-FR" sz="1100" dirty="0"/>
                        <a:t>VEUVE AVEC ENFANTS A CHARGE</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09"/>
                  </a:ext>
                </a:extLst>
              </a:tr>
              <a:tr h="317355">
                <a:tc>
                  <a:txBody>
                    <a:bodyPr/>
                    <a:lstStyle/>
                    <a:p>
                      <a:r>
                        <a:rPr lang="fr-FR" sz="1100" dirty="0"/>
                        <a:t>10</a:t>
                      </a:r>
                      <a:endParaRPr lang="fr-FR" sz="1100" b="1" dirty="0">
                        <a:solidFill>
                          <a:schemeClr val="bg1"/>
                        </a:solidFill>
                      </a:endParaRPr>
                    </a:p>
                  </a:txBody>
                  <a:tcPr/>
                </a:tc>
                <a:tc>
                  <a:txBody>
                    <a:bodyPr/>
                    <a:lstStyle/>
                    <a:p>
                      <a:r>
                        <a:rPr lang="fr-FR" sz="1100" dirty="0"/>
                        <a:t>ORPHELIN</a:t>
                      </a:r>
                      <a:r>
                        <a:rPr lang="fr-FR" sz="1100" baseline="0" dirty="0"/>
                        <a:t> SANS SOUTIEN, VIVANT SEUL OU AVEC SES AUTRES PETITS FRERES</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10"/>
                  </a:ext>
                </a:extLst>
              </a:tr>
              <a:tr h="317355">
                <a:tc>
                  <a:txBody>
                    <a:bodyPr/>
                    <a:lstStyle/>
                    <a:p>
                      <a:endParaRPr lang="fr-FR" sz="1100" b="1" dirty="0">
                        <a:solidFill>
                          <a:schemeClr val="bg1"/>
                        </a:solidFill>
                      </a:endParaRPr>
                    </a:p>
                  </a:txBody>
                  <a:tcPr/>
                </a:tc>
                <a:tc>
                  <a:txBody>
                    <a:bodyPr/>
                    <a:lstStyle/>
                    <a:p>
                      <a:r>
                        <a:rPr lang="fr-FR" sz="1100" dirty="0"/>
                        <a:t>CRITERES DOMINANTS ADDITIONNELS </a:t>
                      </a:r>
                      <a:r>
                        <a:rPr lang="en-US" sz="1100" dirty="0"/>
                        <a:t>(OBTENUS QPRES RENSEIGNE;ENTS)</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11"/>
                  </a:ext>
                </a:extLst>
              </a:tr>
              <a:tr h="317355">
                <a:tc>
                  <a:txBody>
                    <a:bodyPr/>
                    <a:lstStyle/>
                    <a:p>
                      <a:r>
                        <a:rPr lang="en-US" sz="1100" dirty="0"/>
                        <a:t>11</a:t>
                      </a:r>
                      <a:endParaRPr lang="fr-FR" sz="1100" b="1" dirty="0">
                        <a:solidFill>
                          <a:schemeClr val="bg1"/>
                        </a:solidFill>
                      </a:endParaRPr>
                    </a:p>
                  </a:txBody>
                  <a:tcPr/>
                </a:tc>
                <a:tc>
                  <a:txBody>
                    <a:bodyPr/>
                    <a:lstStyle/>
                    <a:p>
                      <a:r>
                        <a:rPr lang="en-US" sz="1100" dirty="0"/>
                        <a:t>N</a:t>
                      </a:r>
                      <a:r>
                        <a:rPr lang="fr-FR" sz="1100" dirty="0"/>
                        <a:t>’A PAS DE TERRE DE PLANTATION, D’ETANG ACQUIS OU EN HERITAGE</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12"/>
                  </a:ext>
                </a:extLst>
              </a:tr>
              <a:tr h="317355">
                <a:tc>
                  <a:txBody>
                    <a:bodyPr/>
                    <a:lstStyle/>
                    <a:p>
                      <a:r>
                        <a:rPr lang="fr-FR" sz="1100" dirty="0"/>
                        <a:t>12</a:t>
                      </a:r>
                      <a:endParaRPr lang="fr-FR" sz="1100" b="1" dirty="0">
                        <a:solidFill>
                          <a:schemeClr val="bg1"/>
                        </a:solidFill>
                      </a:endParaRPr>
                    </a:p>
                  </a:txBody>
                  <a:tcPr/>
                </a:tc>
                <a:tc>
                  <a:txBody>
                    <a:bodyPr/>
                    <a:lstStyle/>
                    <a:p>
                      <a:r>
                        <a:rPr lang="fr-FR" sz="1100" dirty="0"/>
                        <a:t>N’A PAS UNE ACTIVITE GENERATRICE DE REVENU</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13"/>
                  </a:ext>
                </a:extLst>
              </a:tr>
              <a:tr h="317355">
                <a:tc>
                  <a:txBody>
                    <a:bodyPr/>
                    <a:lstStyle/>
                    <a:p>
                      <a:r>
                        <a:rPr lang="fr-FR" sz="1100" dirty="0"/>
                        <a:t>13</a:t>
                      </a:r>
                      <a:endParaRPr lang="fr-FR" sz="1100" b="1" dirty="0">
                        <a:solidFill>
                          <a:schemeClr val="bg1"/>
                        </a:solidFill>
                      </a:endParaRPr>
                    </a:p>
                  </a:txBody>
                  <a:tcPr/>
                </a:tc>
                <a:tc>
                  <a:txBody>
                    <a:bodyPr/>
                    <a:lstStyle/>
                    <a:p>
                      <a:r>
                        <a:rPr lang="fr-FR" sz="1100" dirty="0"/>
                        <a:t>TRAVAILLE POUR D’AUTRES MENANGES POUR SUBVENIR A SES BESOINS</a:t>
                      </a:r>
                      <a:r>
                        <a:rPr lang="fr-FR" sz="1100" baseline="0" dirty="0"/>
                        <a:t> DE BASE</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14"/>
                  </a:ext>
                </a:extLst>
              </a:tr>
              <a:tr h="317355">
                <a:tc>
                  <a:txBody>
                    <a:bodyPr/>
                    <a:lstStyle/>
                    <a:p>
                      <a:endParaRPr lang="fr-FR" sz="1100" b="1" dirty="0">
                        <a:solidFill>
                          <a:schemeClr val="bg1"/>
                        </a:solidFill>
                      </a:endParaRPr>
                    </a:p>
                  </a:txBody>
                  <a:tcPr/>
                </a:tc>
                <a:tc>
                  <a:txBody>
                    <a:bodyPr/>
                    <a:lstStyle/>
                    <a:p>
                      <a:r>
                        <a:rPr lang="fr-FR" sz="1100" dirty="0"/>
                        <a:t>TOTAL</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15"/>
                  </a:ext>
                </a:extLst>
              </a:tr>
              <a:tr h="317355">
                <a:tc>
                  <a:txBody>
                    <a:bodyPr/>
                    <a:lstStyle/>
                    <a:p>
                      <a:endParaRPr lang="fr-FR" sz="1100" b="1" dirty="0">
                        <a:solidFill>
                          <a:schemeClr val="bg1"/>
                        </a:solidFill>
                      </a:endParaRPr>
                    </a:p>
                  </a:txBody>
                  <a:tcPr/>
                </a:tc>
                <a:tc>
                  <a:txBody>
                    <a:bodyPr/>
                    <a:lstStyle/>
                    <a:p>
                      <a:r>
                        <a:rPr lang="fr-FR" sz="1100" dirty="0"/>
                        <a:t>ELIGIBILITE =</a:t>
                      </a:r>
                      <a:r>
                        <a:rPr lang="fr-FR" sz="1100" baseline="0" dirty="0"/>
                        <a:t> 4 CRITERES DOMINANTS SUR 10</a:t>
                      </a:r>
                      <a:endParaRPr lang="fr-FR" sz="1100" b="1" dirty="0">
                        <a:solidFill>
                          <a:schemeClr val="bg1"/>
                        </a:solidFill>
                      </a:endParaRPr>
                    </a:p>
                  </a:txBody>
                  <a:tcPr/>
                </a:tc>
                <a:tc>
                  <a:txBody>
                    <a:bodyPr/>
                    <a:lstStyle/>
                    <a:p>
                      <a:endParaRPr lang="fr-FR" sz="1100" b="1" dirty="0">
                        <a:solidFill>
                          <a:schemeClr val="bg1"/>
                        </a:solidFill>
                      </a:endParaRPr>
                    </a:p>
                  </a:txBody>
                  <a:tcPr/>
                </a:tc>
                <a:extLst>
                  <a:ext uri="{0D108BD9-81ED-4DB2-BD59-A6C34878D82A}">
                    <a16:rowId xmlns:a16="http://schemas.microsoft.com/office/drawing/2014/main" val="10016"/>
                  </a:ext>
                </a:extLst>
              </a:tr>
            </a:tbl>
          </a:graphicData>
        </a:graphic>
      </p:graphicFrame>
      <p:sp>
        <p:nvSpPr>
          <p:cNvPr id="4" name="ZoneTexte 3">
            <a:extLst>
              <a:ext uri="{FF2B5EF4-FFF2-40B4-BE49-F238E27FC236}">
                <a16:creationId xmlns:a16="http://schemas.microsoft.com/office/drawing/2014/main" id="{4981CDC8-F94E-4581-84F7-59E8A439EE32}"/>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Tree>
    <p:extLst>
      <p:ext uri="{BB962C8B-B14F-4D97-AF65-F5344CB8AC3E}">
        <p14:creationId xmlns:p14="http://schemas.microsoft.com/office/powerpoint/2010/main" val="328717458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79512" y="404665"/>
            <a:ext cx="8352928" cy="3277820"/>
          </a:xfrm>
          <a:prstGeom prst="rect">
            <a:avLst/>
          </a:prstGeom>
          <a:noFill/>
        </p:spPr>
        <p:txBody>
          <a:bodyPr wrap="square" rtlCol="0">
            <a:spAutoFit/>
          </a:bodyPr>
          <a:lstStyle/>
          <a:p>
            <a:pPr marL="457200" indent="-457200">
              <a:buFont typeface="+mj-lt"/>
              <a:buAutoNum type="arabicPeriod" startAt="7"/>
            </a:pPr>
            <a:r>
              <a:rPr lang="fr-FR" sz="2300" b="1" dirty="0">
                <a:solidFill>
                  <a:srgbClr val="7030A0"/>
                </a:solidFill>
              </a:rPr>
              <a:t>Etablissement de la liste définitive des ménages qui sont immédiatement saisis sur tablette a travers le formulaire PMT par les agents des </a:t>
            </a:r>
            <a:r>
              <a:rPr lang="fr-FR" sz="2300" b="1" dirty="0" err="1">
                <a:solidFill>
                  <a:srgbClr val="7030A0"/>
                </a:solidFill>
              </a:rPr>
              <a:t>ONGs</a:t>
            </a:r>
            <a:endParaRPr lang="fr-FR" sz="2300" b="1" dirty="0">
              <a:solidFill>
                <a:srgbClr val="7030A0"/>
              </a:solidFill>
            </a:endParaRPr>
          </a:p>
          <a:p>
            <a:pPr marL="457200" indent="-457200">
              <a:buFont typeface="+mj-lt"/>
              <a:buAutoNum type="arabicPeriod" startAt="7"/>
            </a:pPr>
            <a:r>
              <a:rPr lang="fr-FR" sz="2300" b="1" dirty="0">
                <a:solidFill>
                  <a:srgbClr val="7030A0"/>
                </a:solidFill>
              </a:rPr>
              <a:t>Etablissement de l’effectif éligible a partir de l’analyse PMT des données transférées sur le serveur cloud KOBOTOOLBOX</a:t>
            </a:r>
          </a:p>
          <a:p>
            <a:pPr marL="457200" indent="-457200">
              <a:buFont typeface="+mj-lt"/>
              <a:buAutoNum type="arabicPeriod" startAt="9"/>
            </a:pPr>
            <a:r>
              <a:rPr lang="fr-FR" sz="2300" b="1" dirty="0">
                <a:solidFill>
                  <a:srgbClr val="7030A0"/>
                </a:solidFill>
              </a:rPr>
              <a:t>Etablissement de la liste des bénéficiaires de la gratuite des soins (femmes en âge de procréer de 15 a 49 et enfants de moins de 5 ans) extraite de l’effectif éligible</a:t>
            </a:r>
          </a:p>
          <a:p>
            <a:endParaRPr lang="fr-FR" sz="2300" b="1" dirty="0"/>
          </a:p>
        </p:txBody>
      </p:sp>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Tree>
    <p:extLst>
      <p:ext uri="{BB962C8B-B14F-4D97-AF65-F5344CB8AC3E}">
        <p14:creationId xmlns:p14="http://schemas.microsoft.com/office/powerpoint/2010/main" val="1472711482"/>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
        <p:nvSpPr>
          <p:cNvPr id="2" name="ZoneTexte 1">
            <a:extLst>
              <a:ext uri="{FF2B5EF4-FFF2-40B4-BE49-F238E27FC236}">
                <a16:creationId xmlns:a16="http://schemas.microsoft.com/office/drawing/2014/main" id="{7B4DD3BE-152B-4BCD-B399-FB8991C9B797}"/>
              </a:ext>
            </a:extLst>
          </p:cNvPr>
          <p:cNvSpPr txBox="1"/>
          <p:nvPr/>
        </p:nvSpPr>
        <p:spPr>
          <a:xfrm>
            <a:off x="1547664" y="369332"/>
            <a:ext cx="5328592" cy="523220"/>
          </a:xfrm>
          <a:prstGeom prst="rect">
            <a:avLst/>
          </a:prstGeom>
          <a:noFill/>
        </p:spPr>
        <p:txBody>
          <a:bodyPr wrap="square" rtlCol="0">
            <a:spAutoFit/>
          </a:bodyPr>
          <a:lstStyle/>
          <a:p>
            <a:pPr algn="ctr"/>
            <a:r>
              <a:rPr lang="fr-FR" sz="2800" b="1" dirty="0">
                <a:solidFill>
                  <a:srgbClr val="7030A0"/>
                </a:solidFill>
              </a:rPr>
              <a:t>STATISTIQUES</a:t>
            </a:r>
          </a:p>
        </p:txBody>
      </p:sp>
      <p:sp>
        <p:nvSpPr>
          <p:cNvPr id="4" name="ZoneTexte 3">
            <a:extLst>
              <a:ext uri="{FF2B5EF4-FFF2-40B4-BE49-F238E27FC236}">
                <a16:creationId xmlns:a16="http://schemas.microsoft.com/office/drawing/2014/main" id="{551689E7-754D-4EF2-A40B-8ED8FF90BC41}"/>
              </a:ext>
            </a:extLst>
          </p:cNvPr>
          <p:cNvSpPr txBox="1"/>
          <p:nvPr/>
        </p:nvSpPr>
        <p:spPr>
          <a:xfrm>
            <a:off x="611560" y="891152"/>
            <a:ext cx="7128792" cy="461665"/>
          </a:xfrm>
          <a:prstGeom prst="rect">
            <a:avLst/>
          </a:prstGeom>
          <a:noFill/>
        </p:spPr>
        <p:txBody>
          <a:bodyPr wrap="square" rtlCol="0">
            <a:spAutoFit/>
          </a:bodyPr>
          <a:lstStyle/>
          <a:p>
            <a:pPr algn="ctr"/>
            <a:r>
              <a:rPr lang="en-US" sz="2400" b="1" dirty="0">
                <a:solidFill>
                  <a:srgbClr val="0070C0"/>
                </a:solidFill>
              </a:rPr>
              <a:t>2 REGIONS SUR 7, SOIT 28,57%</a:t>
            </a:r>
            <a:endParaRPr lang="fr-FR" sz="2400" b="1" dirty="0">
              <a:solidFill>
                <a:srgbClr val="0070C0"/>
              </a:solidFill>
            </a:endParaRPr>
          </a:p>
        </p:txBody>
      </p:sp>
      <p:sp>
        <p:nvSpPr>
          <p:cNvPr id="7" name="ZoneTexte 6">
            <a:extLst>
              <a:ext uri="{FF2B5EF4-FFF2-40B4-BE49-F238E27FC236}">
                <a16:creationId xmlns:a16="http://schemas.microsoft.com/office/drawing/2014/main" id="{6E3CCCBF-60F5-49DF-823E-73399BBA97C7}"/>
              </a:ext>
            </a:extLst>
          </p:cNvPr>
          <p:cNvSpPr txBox="1"/>
          <p:nvPr/>
        </p:nvSpPr>
        <p:spPr>
          <a:xfrm>
            <a:off x="599422" y="2879443"/>
            <a:ext cx="7128792" cy="461665"/>
          </a:xfrm>
          <a:prstGeom prst="rect">
            <a:avLst/>
          </a:prstGeom>
          <a:noFill/>
        </p:spPr>
        <p:txBody>
          <a:bodyPr wrap="square" rtlCol="0">
            <a:spAutoFit/>
          </a:bodyPr>
          <a:lstStyle/>
          <a:p>
            <a:pPr algn="ctr"/>
            <a:r>
              <a:rPr lang="en-US" sz="2400" b="1" dirty="0">
                <a:solidFill>
                  <a:srgbClr val="0070C0"/>
                </a:solidFill>
              </a:rPr>
              <a:t>9 PREFECTURES SUR 38, SOIT 23,68%</a:t>
            </a:r>
            <a:endParaRPr lang="fr-FR" sz="2400" b="1" dirty="0">
              <a:solidFill>
                <a:srgbClr val="0070C0"/>
              </a:solidFill>
            </a:endParaRPr>
          </a:p>
        </p:txBody>
      </p:sp>
      <p:sp>
        <p:nvSpPr>
          <p:cNvPr id="8" name="ZoneTexte 7">
            <a:extLst>
              <a:ext uri="{FF2B5EF4-FFF2-40B4-BE49-F238E27FC236}">
                <a16:creationId xmlns:a16="http://schemas.microsoft.com/office/drawing/2014/main" id="{9281B668-8E6F-4200-9C3E-492E033D331D}"/>
              </a:ext>
            </a:extLst>
          </p:cNvPr>
          <p:cNvSpPr txBox="1"/>
          <p:nvPr/>
        </p:nvSpPr>
        <p:spPr>
          <a:xfrm>
            <a:off x="611560" y="3595645"/>
            <a:ext cx="7128792" cy="461665"/>
          </a:xfrm>
          <a:prstGeom prst="rect">
            <a:avLst/>
          </a:prstGeom>
          <a:noFill/>
        </p:spPr>
        <p:txBody>
          <a:bodyPr wrap="square" rtlCol="0">
            <a:spAutoFit/>
          </a:bodyPr>
          <a:lstStyle/>
          <a:p>
            <a:pPr algn="ctr"/>
            <a:r>
              <a:rPr lang="en-US" sz="2400" b="1" dirty="0">
                <a:solidFill>
                  <a:srgbClr val="0070C0"/>
                </a:solidFill>
              </a:rPr>
              <a:t>96 SOUS PREFECTURES SUR 304, SOIT 31,57%  </a:t>
            </a:r>
            <a:endParaRPr lang="fr-FR" sz="2400" b="1" dirty="0">
              <a:solidFill>
                <a:srgbClr val="0070C0"/>
              </a:solidFill>
            </a:endParaRPr>
          </a:p>
        </p:txBody>
      </p:sp>
      <p:sp>
        <p:nvSpPr>
          <p:cNvPr id="9" name="ZoneTexte 8">
            <a:extLst>
              <a:ext uri="{FF2B5EF4-FFF2-40B4-BE49-F238E27FC236}">
                <a16:creationId xmlns:a16="http://schemas.microsoft.com/office/drawing/2014/main" id="{CC3EF05B-6DD6-4BA6-89DD-4F5A1038F781}"/>
              </a:ext>
            </a:extLst>
          </p:cNvPr>
          <p:cNvSpPr txBox="1"/>
          <p:nvPr/>
        </p:nvSpPr>
        <p:spPr>
          <a:xfrm>
            <a:off x="107505" y="5539102"/>
            <a:ext cx="8856982" cy="461665"/>
          </a:xfrm>
          <a:prstGeom prst="rect">
            <a:avLst/>
          </a:prstGeom>
          <a:noFill/>
        </p:spPr>
        <p:txBody>
          <a:bodyPr wrap="square" rtlCol="0">
            <a:spAutoFit/>
          </a:bodyPr>
          <a:lstStyle/>
          <a:p>
            <a:pPr algn="ctr"/>
            <a:r>
              <a:rPr lang="en-US" sz="2400" b="1" dirty="0">
                <a:solidFill>
                  <a:srgbClr val="0070C0"/>
                </a:solidFill>
              </a:rPr>
              <a:t>30 685 EXTREME-PAUVRES  </a:t>
            </a:r>
            <a:endParaRPr lang="fr-FR" sz="2400" b="1" dirty="0">
              <a:solidFill>
                <a:srgbClr val="0070C0"/>
              </a:solidFill>
            </a:endParaRPr>
          </a:p>
        </p:txBody>
      </p:sp>
      <p:sp>
        <p:nvSpPr>
          <p:cNvPr id="10" name="ZoneTexte 9">
            <a:extLst>
              <a:ext uri="{FF2B5EF4-FFF2-40B4-BE49-F238E27FC236}">
                <a16:creationId xmlns:a16="http://schemas.microsoft.com/office/drawing/2014/main" id="{528BD344-3F88-4ACE-AE66-1047390F0085}"/>
              </a:ext>
            </a:extLst>
          </p:cNvPr>
          <p:cNvSpPr txBox="1"/>
          <p:nvPr/>
        </p:nvSpPr>
        <p:spPr>
          <a:xfrm>
            <a:off x="287018" y="6232435"/>
            <a:ext cx="8856982" cy="461665"/>
          </a:xfrm>
          <a:prstGeom prst="rect">
            <a:avLst/>
          </a:prstGeom>
          <a:noFill/>
        </p:spPr>
        <p:txBody>
          <a:bodyPr wrap="square" rtlCol="0">
            <a:spAutoFit/>
          </a:bodyPr>
          <a:lstStyle/>
          <a:p>
            <a:pPr algn="ctr"/>
            <a:r>
              <a:rPr lang="en-US" sz="2400" b="1" dirty="0">
                <a:solidFill>
                  <a:srgbClr val="0070C0"/>
                </a:solidFill>
              </a:rPr>
              <a:t>12 552 BENEFICIAIRES ESTIMES POUR LES 2 REGIONS</a:t>
            </a:r>
            <a:endParaRPr lang="fr-FR" sz="2400" b="1" dirty="0">
              <a:solidFill>
                <a:srgbClr val="0070C0"/>
              </a:solidFill>
            </a:endParaRPr>
          </a:p>
        </p:txBody>
      </p:sp>
      <p:sp>
        <p:nvSpPr>
          <p:cNvPr id="11" name="ZoneTexte 10">
            <a:extLst>
              <a:ext uri="{FF2B5EF4-FFF2-40B4-BE49-F238E27FC236}">
                <a16:creationId xmlns:a16="http://schemas.microsoft.com/office/drawing/2014/main" id="{ADFF74BB-2464-4612-9A08-A2E4FA5BBEB0}"/>
              </a:ext>
            </a:extLst>
          </p:cNvPr>
          <p:cNvSpPr txBox="1"/>
          <p:nvPr/>
        </p:nvSpPr>
        <p:spPr>
          <a:xfrm>
            <a:off x="654870" y="4943727"/>
            <a:ext cx="7128792" cy="461665"/>
          </a:xfrm>
          <a:prstGeom prst="rect">
            <a:avLst/>
          </a:prstGeom>
          <a:noFill/>
        </p:spPr>
        <p:txBody>
          <a:bodyPr wrap="square" rtlCol="0">
            <a:spAutoFit/>
          </a:bodyPr>
          <a:lstStyle/>
          <a:p>
            <a:pPr algn="ctr"/>
            <a:r>
              <a:rPr lang="en-US" sz="2400" b="1" dirty="0">
                <a:solidFill>
                  <a:srgbClr val="0070C0"/>
                </a:solidFill>
              </a:rPr>
              <a:t>13 585 MENAGES </a:t>
            </a:r>
            <a:endParaRPr lang="fr-FR" sz="2400" b="1" dirty="0">
              <a:solidFill>
                <a:srgbClr val="0070C0"/>
              </a:solidFill>
            </a:endParaRPr>
          </a:p>
        </p:txBody>
      </p:sp>
      <p:sp>
        <p:nvSpPr>
          <p:cNvPr id="12" name="ZoneTexte 11">
            <a:extLst>
              <a:ext uri="{FF2B5EF4-FFF2-40B4-BE49-F238E27FC236}">
                <a16:creationId xmlns:a16="http://schemas.microsoft.com/office/drawing/2014/main" id="{C77F2E35-F549-44F0-9F8D-8FE3595A2317}"/>
              </a:ext>
            </a:extLst>
          </p:cNvPr>
          <p:cNvSpPr txBox="1"/>
          <p:nvPr/>
        </p:nvSpPr>
        <p:spPr>
          <a:xfrm>
            <a:off x="827584" y="1456534"/>
            <a:ext cx="7128792" cy="461665"/>
          </a:xfrm>
          <a:prstGeom prst="rect">
            <a:avLst/>
          </a:prstGeom>
          <a:noFill/>
        </p:spPr>
        <p:txBody>
          <a:bodyPr wrap="square" rtlCol="0">
            <a:spAutoFit/>
          </a:bodyPr>
          <a:lstStyle>
            <a:defPPr>
              <a:defRPr lang="en-US"/>
            </a:defPPr>
            <a:lvl1pPr algn="ctr">
              <a:defRPr sz="2400" b="1">
                <a:solidFill>
                  <a:srgbClr val="0070C0"/>
                </a:solidFill>
              </a:defRPr>
            </a:lvl1pPr>
          </a:lstStyle>
          <a:p>
            <a:r>
              <a:rPr lang="en-US" dirty="0"/>
              <a:t>129 ACTEURS FORMES SUR LE PROCESSUS</a:t>
            </a:r>
            <a:endParaRPr lang="fr-FR" dirty="0"/>
          </a:p>
        </p:txBody>
      </p:sp>
      <p:sp>
        <p:nvSpPr>
          <p:cNvPr id="13" name="ZoneTexte 12">
            <a:extLst>
              <a:ext uri="{FF2B5EF4-FFF2-40B4-BE49-F238E27FC236}">
                <a16:creationId xmlns:a16="http://schemas.microsoft.com/office/drawing/2014/main" id="{E8BE62F9-180C-470D-9B48-0B5EE6581396}"/>
              </a:ext>
            </a:extLst>
          </p:cNvPr>
          <p:cNvSpPr txBox="1"/>
          <p:nvPr/>
        </p:nvSpPr>
        <p:spPr>
          <a:xfrm>
            <a:off x="107505" y="2003612"/>
            <a:ext cx="9036495" cy="830997"/>
          </a:xfrm>
          <a:prstGeom prst="rect">
            <a:avLst/>
          </a:prstGeom>
          <a:noFill/>
        </p:spPr>
        <p:txBody>
          <a:bodyPr wrap="square" rtlCol="0">
            <a:spAutoFit/>
          </a:bodyPr>
          <a:lstStyle/>
          <a:p>
            <a:pPr algn="ctr"/>
            <a:r>
              <a:rPr lang="en-US" sz="2400" b="1" dirty="0">
                <a:solidFill>
                  <a:srgbClr val="0070C0"/>
                </a:solidFill>
              </a:rPr>
              <a:t>452 CCCs (</a:t>
            </a:r>
            <a:r>
              <a:rPr lang="en-US" sz="2400" b="1" dirty="0" err="1">
                <a:solidFill>
                  <a:srgbClr val="0070C0"/>
                </a:solidFill>
              </a:rPr>
              <a:t>Comites</a:t>
            </a:r>
            <a:r>
              <a:rPr lang="en-US" sz="2400" b="1" dirty="0">
                <a:solidFill>
                  <a:srgbClr val="0070C0"/>
                </a:solidFill>
              </a:rPr>
              <a:t> </a:t>
            </a:r>
            <a:r>
              <a:rPr lang="en-US" sz="2400" b="1" dirty="0" err="1">
                <a:solidFill>
                  <a:srgbClr val="0070C0"/>
                </a:solidFill>
              </a:rPr>
              <a:t>Communautaires</a:t>
            </a:r>
            <a:r>
              <a:rPr lang="en-US" sz="2400" b="1" dirty="0">
                <a:solidFill>
                  <a:srgbClr val="0070C0"/>
                </a:solidFill>
              </a:rPr>
              <a:t> de </a:t>
            </a:r>
            <a:r>
              <a:rPr lang="en-US" sz="2400" b="1" dirty="0" err="1">
                <a:solidFill>
                  <a:srgbClr val="0070C0"/>
                </a:solidFill>
              </a:rPr>
              <a:t>Ciblage</a:t>
            </a:r>
            <a:r>
              <a:rPr lang="en-US" sz="2400" b="1" dirty="0">
                <a:solidFill>
                  <a:srgbClr val="0070C0"/>
                </a:solidFill>
              </a:rPr>
              <a:t>) de 4 520 </a:t>
            </a:r>
            <a:r>
              <a:rPr lang="en-US" sz="2400" b="1" dirty="0" err="1">
                <a:solidFill>
                  <a:srgbClr val="0070C0"/>
                </a:solidFill>
              </a:rPr>
              <a:t>membres</a:t>
            </a:r>
            <a:r>
              <a:rPr lang="en-US" sz="2400" b="1" dirty="0">
                <a:solidFill>
                  <a:srgbClr val="0070C0"/>
                </a:solidFill>
              </a:rPr>
              <a:t> </a:t>
            </a:r>
            <a:r>
              <a:rPr lang="en-US" sz="2400" b="1" dirty="0" err="1">
                <a:solidFill>
                  <a:srgbClr val="0070C0"/>
                </a:solidFill>
              </a:rPr>
              <a:t>impliqués</a:t>
            </a:r>
            <a:r>
              <a:rPr lang="en-US" sz="2400" b="1" dirty="0">
                <a:solidFill>
                  <a:srgbClr val="0070C0"/>
                </a:solidFill>
              </a:rPr>
              <a:t> dans le </a:t>
            </a:r>
            <a:r>
              <a:rPr lang="en-US" sz="2400" b="1" dirty="0" err="1">
                <a:solidFill>
                  <a:srgbClr val="0070C0"/>
                </a:solidFill>
              </a:rPr>
              <a:t>processus</a:t>
            </a:r>
            <a:endParaRPr lang="fr-FR" sz="2400" b="1" dirty="0">
              <a:solidFill>
                <a:srgbClr val="0070C0"/>
              </a:solidFill>
            </a:endParaRPr>
          </a:p>
        </p:txBody>
      </p:sp>
      <p:sp>
        <p:nvSpPr>
          <p:cNvPr id="14" name="ZoneTexte 13">
            <a:extLst>
              <a:ext uri="{FF2B5EF4-FFF2-40B4-BE49-F238E27FC236}">
                <a16:creationId xmlns:a16="http://schemas.microsoft.com/office/drawing/2014/main" id="{F699CC58-D26E-4B2B-8F28-AB989F9FD0DA}"/>
              </a:ext>
            </a:extLst>
          </p:cNvPr>
          <p:cNvSpPr txBox="1"/>
          <p:nvPr/>
        </p:nvSpPr>
        <p:spPr>
          <a:xfrm>
            <a:off x="107505" y="4228076"/>
            <a:ext cx="8537642" cy="461665"/>
          </a:xfrm>
          <a:prstGeom prst="rect">
            <a:avLst/>
          </a:prstGeom>
          <a:noFill/>
        </p:spPr>
        <p:txBody>
          <a:bodyPr wrap="square" rtlCol="0">
            <a:spAutoFit/>
          </a:bodyPr>
          <a:lstStyle/>
          <a:p>
            <a:pPr algn="ctr"/>
            <a:r>
              <a:rPr lang="en-US" sz="2400" b="1" dirty="0">
                <a:solidFill>
                  <a:srgbClr val="0070C0"/>
                </a:solidFill>
              </a:rPr>
              <a:t>94 OPERATEURS DE SAISIE ET ANIMATEURS COMMUNAUTAIRES </a:t>
            </a:r>
            <a:endParaRPr lang="fr-FR" sz="2400" b="1" dirty="0">
              <a:solidFill>
                <a:srgbClr val="0070C0"/>
              </a:solidFill>
            </a:endParaRPr>
          </a:p>
        </p:txBody>
      </p:sp>
    </p:spTree>
    <p:extLst>
      <p:ext uri="{BB962C8B-B14F-4D97-AF65-F5344CB8AC3E}">
        <p14:creationId xmlns:p14="http://schemas.microsoft.com/office/powerpoint/2010/main" val="19897023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
        <p:nvSpPr>
          <p:cNvPr id="2" name="ZoneTexte 1">
            <a:extLst>
              <a:ext uri="{FF2B5EF4-FFF2-40B4-BE49-F238E27FC236}">
                <a16:creationId xmlns:a16="http://schemas.microsoft.com/office/drawing/2014/main" id="{7B4DD3BE-152B-4BCD-B399-FB8991C9B797}"/>
              </a:ext>
            </a:extLst>
          </p:cNvPr>
          <p:cNvSpPr txBox="1"/>
          <p:nvPr/>
        </p:nvSpPr>
        <p:spPr>
          <a:xfrm>
            <a:off x="1547664" y="369332"/>
            <a:ext cx="5328592" cy="523220"/>
          </a:xfrm>
          <a:prstGeom prst="rect">
            <a:avLst/>
          </a:prstGeom>
          <a:noFill/>
        </p:spPr>
        <p:txBody>
          <a:bodyPr wrap="square" rtlCol="0">
            <a:spAutoFit/>
          </a:bodyPr>
          <a:lstStyle/>
          <a:p>
            <a:pPr algn="ctr"/>
            <a:r>
              <a:rPr lang="en-US" sz="2800" b="1" dirty="0">
                <a:solidFill>
                  <a:srgbClr val="7030A0"/>
                </a:solidFill>
              </a:rPr>
              <a:t>QUELQUES IMAGES DU CIBLAGE</a:t>
            </a:r>
            <a:endParaRPr lang="fr-FR" sz="2800" b="1" dirty="0">
              <a:solidFill>
                <a:srgbClr val="7030A0"/>
              </a:solidFill>
            </a:endParaRPr>
          </a:p>
        </p:txBody>
      </p:sp>
      <p:sp>
        <p:nvSpPr>
          <p:cNvPr id="15" name="TextBox 5">
            <a:extLst>
              <a:ext uri="{FF2B5EF4-FFF2-40B4-BE49-F238E27FC236}">
                <a16:creationId xmlns:a16="http://schemas.microsoft.com/office/drawing/2014/main" id="{FA97B796-7C17-4EF9-8D7C-BD7F5BECA77C}"/>
              </a:ext>
            </a:extLst>
          </p:cNvPr>
          <p:cNvSpPr txBox="1"/>
          <p:nvPr/>
        </p:nvSpPr>
        <p:spPr>
          <a:xfrm>
            <a:off x="467544" y="892552"/>
            <a:ext cx="6828460" cy="400110"/>
          </a:xfrm>
          <a:prstGeom prst="rect">
            <a:avLst/>
          </a:prstGeom>
          <a:noFill/>
        </p:spPr>
        <p:txBody>
          <a:bodyPr wrap="square" rtlCol="0">
            <a:spAutoFit/>
          </a:bodyPr>
          <a:lstStyle/>
          <a:p>
            <a:pPr algn="ctr"/>
            <a:r>
              <a:rPr lang="fr-FR" sz="2000" b="1" i="1" u="sng" dirty="0" err="1">
                <a:latin typeface="Century Gothic" pitchFamily="34" charset="0"/>
              </a:rPr>
              <a:t>Koubia</a:t>
            </a:r>
            <a:endParaRPr lang="en-US" sz="2000" b="1" dirty="0">
              <a:latin typeface="Century Gothic" pitchFamily="34" charset="0"/>
            </a:endParaRPr>
          </a:p>
        </p:txBody>
      </p:sp>
      <p:pic>
        <p:nvPicPr>
          <p:cNvPr id="16" name="Image 15">
            <a:extLst>
              <a:ext uri="{FF2B5EF4-FFF2-40B4-BE49-F238E27FC236}">
                <a16:creationId xmlns:a16="http://schemas.microsoft.com/office/drawing/2014/main" id="{BACCBEAC-C69F-4A9C-8546-1EFC1362608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0" y="1669118"/>
            <a:ext cx="4427984" cy="4057265"/>
          </a:xfrm>
          <a:prstGeom prst="rect">
            <a:avLst/>
          </a:prstGeom>
        </p:spPr>
      </p:pic>
      <p:pic>
        <p:nvPicPr>
          <p:cNvPr id="17" name="Image 16">
            <a:extLst>
              <a:ext uri="{FF2B5EF4-FFF2-40B4-BE49-F238E27FC236}">
                <a16:creationId xmlns:a16="http://schemas.microsoft.com/office/drawing/2014/main" id="{BDC8E2E1-5723-4CAA-B313-7AA53E8803E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980898" y="1570158"/>
            <a:ext cx="4073933" cy="4252267"/>
          </a:xfrm>
          <a:prstGeom prst="rect">
            <a:avLst/>
          </a:prstGeom>
        </p:spPr>
      </p:pic>
    </p:spTree>
    <p:extLst>
      <p:ext uri="{BB962C8B-B14F-4D97-AF65-F5344CB8AC3E}">
        <p14:creationId xmlns:p14="http://schemas.microsoft.com/office/powerpoint/2010/main" val="390665495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519353A4-365C-4132-92B9-4D8E15BF1AF3}"/>
              </a:ext>
            </a:extLst>
          </p:cNvPr>
          <p:cNvSpPr txBox="1"/>
          <p:nvPr/>
        </p:nvSpPr>
        <p:spPr>
          <a:xfrm>
            <a:off x="1331640" y="0"/>
            <a:ext cx="6408712" cy="369332"/>
          </a:xfrm>
          <a:prstGeom prst="rect">
            <a:avLst/>
          </a:prstGeom>
          <a:noFill/>
        </p:spPr>
        <p:txBody>
          <a:bodyPr wrap="square" rtlCol="0">
            <a:spAutoFit/>
          </a:bodyPr>
          <a:lstStyle/>
          <a:p>
            <a:r>
              <a:rPr lang="en-US" b="1" dirty="0">
                <a:solidFill>
                  <a:srgbClr val="00B050"/>
                </a:solidFill>
              </a:rPr>
              <a:t>AI. PROCESSUS DE COLLECTE DES DONNEES DE CIBLAGE</a:t>
            </a:r>
            <a:endParaRPr lang="fr-FR" b="1" dirty="0">
              <a:solidFill>
                <a:srgbClr val="00B050"/>
              </a:solidFill>
            </a:endParaRPr>
          </a:p>
        </p:txBody>
      </p:sp>
      <p:sp>
        <p:nvSpPr>
          <p:cNvPr id="2" name="ZoneTexte 1">
            <a:extLst>
              <a:ext uri="{FF2B5EF4-FFF2-40B4-BE49-F238E27FC236}">
                <a16:creationId xmlns:a16="http://schemas.microsoft.com/office/drawing/2014/main" id="{7B4DD3BE-152B-4BCD-B399-FB8991C9B797}"/>
              </a:ext>
            </a:extLst>
          </p:cNvPr>
          <p:cNvSpPr txBox="1"/>
          <p:nvPr/>
        </p:nvSpPr>
        <p:spPr>
          <a:xfrm>
            <a:off x="1547664" y="369332"/>
            <a:ext cx="5328592" cy="523220"/>
          </a:xfrm>
          <a:prstGeom prst="rect">
            <a:avLst/>
          </a:prstGeom>
          <a:noFill/>
        </p:spPr>
        <p:txBody>
          <a:bodyPr wrap="square" rtlCol="0">
            <a:spAutoFit/>
          </a:bodyPr>
          <a:lstStyle/>
          <a:p>
            <a:pPr algn="ctr"/>
            <a:r>
              <a:rPr lang="en-US" sz="2800" b="1" dirty="0">
                <a:solidFill>
                  <a:srgbClr val="7030A0"/>
                </a:solidFill>
              </a:rPr>
              <a:t>QUELQUES IMAGES DU CIBLAGE</a:t>
            </a:r>
            <a:endParaRPr lang="fr-FR" sz="2800" b="1" dirty="0">
              <a:solidFill>
                <a:srgbClr val="7030A0"/>
              </a:solidFill>
            </a:endParaRPr>
          </a:p>
        </p:txBody>
      </p:sp>
      <p:sp>
        <p:nvSpPr>
          <p:cNvPr id="15" name="TextBox 5">
            <a:extLst>
              <a:ext uri="{FF2B5EF4-FFF2-40B4-BE49-F238E27FC236}">
                <a16:creationId xmlns:a16="http://schemas.microsoft.com/office/drawing/2014/main" id="{FA97B796-7C17-4EF9-8D7C-BD7F5BECA77C}"/>
              </a:ext>
            </a:extLst>
          </p:cNvPr>
          <p:cNvSpPr txBox="1"/>
          <p:nvPr/>
        </p:nvSpPr>
        <p:spPr>
          <a:xfrm>
            <a:off x="467544" y="892552"/>
            <a:ext cx="6828460" cy="400110"/>
          </a:xfrm>
          <a:prstGeom prst="rect">
            <a:avLst/>
          </a:prstGeom>
          <a:noFill/>
        </p:spPr>
        <p:txBody>
          <a:bodyPr wrap="square" rtlCol="0">
            <a:spAutoFit/>
          </a:bodyPr>
          <a:lstStyle/>
          <a:p>
            <a:pPr algn="ctr"/>
            <a:r>
              <a:rPr lang="fr-FR" sz="2000" b="1" i="1" u="sng" dirty="0">
                <a:latin typeface="Century Gothic" pitchFamily="34" charset="0"/>
              </a:rPr>
              <a:t>Dabola</a:t>
            </a:r>
            <a:endParaRPr lang="en-US" sz="2000" b="1" dirty="0">
              <a:latin typeface="Century Gothic" pitchFamily="34" charset="0"/>
            </a:endParaRPr>
          </a:p>
        </p:txBody>
      </p:sp>
      <p:pic>
        <p:nvPicPr>
          <p:cNvPr id="9" name="Image 8">
            <a:extLst>
              <a:ext uri="{FF2B5EF4-FFF2-40B4-BE49-F238E27FC236}">
                <a16:creationId xmlns:a16="http://schemas.microsoft.com/office/drawing/2014/main" id="{1C958D3F-29A3-4753-822E-3B5FD619317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10800000">
            <a:off x="16024" y="1690876"/>
            <a:ext cx="4297940" cy="4274572"/>
          </a:xfrm>
          <a:prstGeom prst="rect">
            <a:avLst/>
          </a:prstGeom>
        </p:spPr>
      </p:pic>
      <p:pic>
        <p:nvPicPr>
          <p:cNvPr id="10" name="Image 9">
            <a:extLst>
              <a:ext uri="{FF2B5EF4-FFF2-40B4-BE49-F238E27FC236}">
                <a16:creationId xmlns:a16="http://schemas.microsoft.com/office/drawing/2014/main" id="{836CB0B3-CECA-480E-B871-970AA77F4E8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rot="5400000">
            <a:off x="4883755" y="1702322"/>
            <a:ext cx="4196618" cy="4304052"/>
          </a:xfrm>
          <a:prstGeom prst="rect">
            <a:avLst/>
          </a:prstGeom>
        </p:spPr>
      </p:pic>
    </p:spTree>
    <p:extLst>
      <p:ext uri="{BB962C8B-B14F-4D97-AF65-F5344CB8AC3E}">
        <p14:creationId xmlns:p14="http://schemas.microsoft.com/office/powerpoint/2010/main" val="3663400178"/>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DVSECTIONID" val="yI2DOt6RzRcU51QxdhNewL"/>
</p:tagLst>
</file>

<file path=ppt/tags/tag2.xml><?xml version="1.0" encoding="utf-8"?>
<p:tagLst xmlns:a="http://schemas.openxmlformats.org/drawingml/2006/main" xmlns:r="http://schemas.openxmlformats.org/officeDocument/2006/relationships" xmlns:p="http://schemas.openxmlformats.org/presentationml/2006/main">
  <p:tag name="DVSECTIONID" val="ezdaKHeWyBnZyZ2cDqRSoa"/>
</p:tagLst>
</file>

<file path=ppt/tags/tag3.xml><?xml version="1.0" encoding="utf-8"?>
<p:tagLst xmlns:a="http://schemas.openxmlformats.org/drawingml/2006/main" xmlns:r="http://schemas.openxmlformats.org/officeDocument/2006/relationships" xmlns:p="http://schemas.openxmlformats.org/presentationml/2006/main">
  <p:tag name="DVSHAPEID" val="LRMR96J2MVd0CGe2e5htjk"/>
</p:tagLst>
</file>

<file path=ppt/theme/theme1.xml><?xml version="1.0" encoding="utf-8"?>
<a:theme xmlns:a="http://schemas.openxmlformats.org/drawingml/2006/main" name="Trai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Training</Template>
  <TotalTime>0</TotalTime>
  <Words>1259</Words>
  <Application>Microsoft Office PowerPoint</Application>
  <PresentationFormat>Affichage à l'écran (4:3)</PresentationFormat>
  <Paragraphs>172</Paragraphs>
  <Slides>19</Slides>
  <Notes>17</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19</vt:i4>
      </vt:variant>
    </vt:vector>
  </HeadingPairs>
  <TitlesOfParts>
    <vt:vector size="27" baseType="lpstr">
      <vt:lpstr>Arial</vt:lpstr>
      <vt:lpstr>Book Antiqua</vt:lpstr>
      <vt:lpstr>Calibri</vt:lpstr>
      <vt:lpstr>Calibri Light</vt:lpstr>
      <vt:lpstr>Century Gothic</vt:lpstr>
      <vt:lpstr>Georgia</vt:lpstr>
      <vt:lpstr>Times New Roman</vt:lpstr>
      <vt:lpstr>Training</vt:lpstr>
      <vt:lpstr>Présentation PowerPoint</vt:lpstr>
      <vt:lpstr>                  AI. PROCESSUS DE COLLECTE DES DONNEES DE CIBLAGE AII. RESULTATS OBTENUS DE LA COLLECTE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2017-07-18T09:20:13Z</dcterms:created>
  <dcterms:modified xsi:type="dcterms:W3CDTF">2019-02-14T11:22:49Z</dcterms:modified>
</cp:coreProperties>
</file>